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8" r:id="rId3"/>
    <p:sldId id="298" r:id="rId4"/>
    <p:sldId id="297" r:id="rId5"/>
    <p:sldId id="299" r:id="rId6"/>
    <p:sldId id="300" r:id="rId7"/>
    <p:sldId id="301" r:id="rId8"/>
    <p:sldId id="302" r:id="rId9"/>
    <p:sldId id="303" r:id="rId10"/>
    <p:sldId id="304" r:id="rId11"/>
    <p:sldId id="305" r:id="rId12"/>
    <p:sldId id="306" r:id="rId13"/>
    <p:sldId id="307" r:id="rId14"/>
    <p:sldId id="310" r:id="rId15"/>
    <p:sldId id="309" r:id="rId16"/>
    <p:sldId id="308" r:id="rId17"/>
    <p:sldId id="289" r:id="rId18"/>
    <p:sldId id="312" r:id="rId19"/>
    <p:sldId id="311" r:id="rId20"/>
    <p:sldId id="277" r:id="rId21"/>
    <p:sldId id="314" r:id="rId22"/>
    <p:sldId id="296" r:id="rId23"/>
    <p:sldId id="291" r:id="rId24"/>
    <p:sldId id="287"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9B53"/>
    <a:srgbClr val="77943C"/>
    <a:srgbClr val="C0504D"/>
    <a:srgbClr val="006600"/>
    <a:srgbClr val="266C42"/>
    <a:srgbClr val="2C7C4C"/>
    <a:srgbClr val="2133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3" autoAdjust="0"/>
    <p:restoredTop sz="80969" autoAdjust="0"/>
  </p:normalViewPr>
  <p:slideViewPr>
    <p:cSldViewPr snapToGrid="0" snapToObjects="1">
      <p:cViewPr varScale="1">
        <p:scale>
          <a:sx n="90" d="100"/>
          <a:sy n="90" d="100"/>
        </p:scale>
        <p:origin x="214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4CDD49E-65DB-4BCF-AE6E-D508CD527135}" type="datetimeFigureOut">
              <a:rPr lang="en-US" smtClean="0"/>
              <a:t>10/21/2015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5CA257-23C3-4C35-B75D-3AFF66AA4018}" type="slidenum">
              <a:rPr lang="en-US" smtClean="0"/>
              <a:t>‹#›</a:t>
            </a:fld>
            <a:endParaRPr lang="en-US"/>
          </a:p>
        </p:txBody>
      </p:sp>
    </p:spTree>
    <p:extLst>
      <p:ext uri="{BB962C8B-B14F-4D97-AF65-F5344CB8AC3E}">
        <p14:creationId xmlns:p14="http://schemas.microsoft.com/office/powerpoint/2010/main" val="130216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ccraju@wayne.ed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a:t>
            </a:r>
          </a:p>
          <a:p>
            <a:endParaRPr lang="en-US" dirty="0" smtClean="0"/>
          </a:p>
          <a:p>
            <a:r>
              <a:rPr lang="en-US" b="1" dirty="0" smtClean="0"/>
              <a:t>Key Learning Points:</a:t>
            </a:r>
          </a:p>
          <a:p>
            <a:pPr marL="228600" indent="-228600">
              <a:buFont typeface="+mj-lt"/>
              <a:buAutoNum type="arabicPeriod"/>
            </a:pPr>
            <a:r>
              <a:rPr lang="en-US" b="0" dirty="0" smtClean="0"/>
              <a:t>Session</a:t>
            </a:r>
            <a:r>
              <a:rPr lang="en-US" b="0" baseline="0" dirty="0" smtClean="0"/>
              <a:t> Title</a:t>
            </a: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Welcome Participants</a:t>
            </a:r>
          </a:p>
          <a:p>
            <a:pPr marL="171450" indent="-171450">
              <a:buFont typeface="Arial" panose="020B0604020202020204" pitchFamily="34" charset="0"/>
              <a:buChar char="•"/>
            </a:pPr>
            <a:r>
              <a:rPr lang="en-US" b="0" dirty="0" smtClean="0"/>
              <a:t>Thank</a:t>
            </a:r>
            <a:r>
              <a:rPr lang="en-US" b="0" baseline="0" dirty="0" smtClean="0"/>
              <a:t> everyone for attending &amp; share your anticipation of a valuable session with their active participation</a:t>
            </a:r>
            <a:endParaRPr lang="en-US" dirty="0" smtClean="0"/>
          </a:p>
          <a:p>
            <a:endParaRPr lang="en-US" b="1" dirty="0" smtClean="0"/>
          </a:p>
          <a:p>
            <a:r>
              <a:rPr lang="en-US" b="1" dirty="0" smtClean="0"/>
              <a:t>Time</a:t>
            </a:r>
            <a:r>
              <a:rPr lang="en-US" b="1" baseline="0" dirty="0" smtClean="0"/>
              <a:t> </a:t>
            </a:r>
            <a:r>
              <a:rPr lang="en-US" dirty="0" smtClean="0"/>
              <a:t>1 min</a:t>
            </a:r>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a:t>
            </a:fld>
            <a:endParaRPr lang="en-US"/>
          </a:p>
        </p:txBody>
      </p:sp>
    </p:spTree>
    <p:extLst>
      <p:ext uri="{BB962C8B-B14F-4D97-AF65-F5344CB8AC3E}">
        <p14:creationId xmlns:p14="http://schemas.microsoft.com/office/powerpoint/2010/main" val="3200194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10</a:t>
            </a:r>
          </a:p>
          <a:p>
            <a:endParaRPr lang="en-US" dirty="0" smtClean="0"/>
          </a:p>
          <a:p>
            <a:r>
              <a:rPr lang="en-US" b="1" dirty="0" smtClean="0"/>
              <a:t>Key Learning Points:</a:t>
            </a:r>
          </a:p>
          <a:p>
            <a:pPr marL="228600" indent="-228600">
              <a:buFont typeface="+mj-lt"/>
              <a:buAutoNum type="arabicPeriod"/>
            </a:pPr>
            <a:r>
              <a:rPr lang="en-US" b="0" dirty="0" smtClean="0"/>
              <a:t>Increased student engagement and quality of faculty-student relationships are cornerstones</a:t>
            </a:r>
            <a:r>
              <a:rPr lang="en-US" b="0" baseline="0" dirty="0" smtClean="0"/>
              <a:t> of driving Teaching Excellence.</a:t>
            </a: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Review definition and goals</a:t>
            </a:r>
            <a:r>
              <a:rPr lang="en-US" b="0" baseline="0" dirty="0" smtClean="0"/>
              <a:t>.</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10</a:t>
            </a:fld>
            <a:endParaRPr lang="en-US"/>
          </a:p>
        </p:txBody>
      </p:sp>
    </p:spTree>
    <p:extLst>
      <p:ext uri="{BB962C8B-B14F-4D97-AF65-F5344CB8AC3E}">
        <p14:creationId xmlns:p14="http://schemas.microsoft.com/office/powerpoint/2010/main" val="59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11</a:t>
            </a:r>
          </a:p>
          <a:p>
            <a:endParaRPr lang="en-US" dirty="0" smtClean="0"/>
          </a:p>
          <a:p>
            <a:r>
              <a:rPr lang="en-US" b="1" dirty="0" smtClean="0"/>
              <a:t>Key Learning Points:</a:t>
            </a:r>
          </a:p>
          <a:p>
            <a:pPr marL="228600" indent="-228600">
              <a:buFont typeface="+mj-lt"/>
              <a:buAutoNum type="arabicPeriod"/>
            </a:pPr>
            <a:r>
              <a:rPr lang="en-US" b="0" dirty="0" smtClean="0"/>
              <a:t>We pride ourselves on being one of</a:t>
            </a:r>
            <a:r>
              <a:rPr lang="en-US" b="0" baseline="0" dirty="0" smtClean="0"/>
              <a:t> the most diverse campuses in the nation, and will continue to provide a rich environment for students to learn and grow in, so they are prepared to interact and lead in a global society.</a:t>
            </a: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Review definition and goals</a:t>
            </a:r>
            <a:r>
              <a:rPr lang="en-US" b="0" baseline="0" dirty="0" smtClean="0"/>
              <a:t>.</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11</a:t>
            </a:fld>
            <a:endParaRPr lang="en-US"/>
          </a:p>
        </p:txBody>
      </p:sp>
    </p:spTree>
    <p:extLst>
      <p:ext uri="{BB962C8B-B14F-4D97-AF65-F5344CB8AC3E}">
        <p14:creationId xmlns:p14="http://schemas.microsoft.com/office/powerpoint/2010/main" val="802188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12</a:t>
            </a:r>
          </a:p>
          <a:p>
            <a:endParaRPr lang="en-US" dirty="0" smtClean="0"/>
          </a:p>
          <a:p>
            <a:r>
              <a:rPr lang="en-US" b="1" dirty="0" smtClean="0"/>
              <a:t>Key Learning Points:</a:t>
            </a:r>
          </a:p>
          <a:p>
            <a:pPr marL="228600" indent="-228600">
              <a:buFont typeface="+mj-lt"/>
              <a:buAutoNum type="arabicPeriod"/>
            </a:pPr>
            <a:r>
              <a:rPr lang="en-US" b="0" dirty="0" smtClean="0"/>
              <a:t>Community</a:t>
            </a:r>
            <a:r>
              <a:rPr lang="en-US" b="0" baseline="0" dirty="0" smtClean="0"/>
              <a:t> engagement is vital to our academic mission, and the city’s sense of renewal.</a:t>
            </a: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Review definition and goals</a:t>
            </a:r>
            <a:r>
              <a:rPr lang="en-US" b="0" baseline="0" dirty="0" smtClean="0"/>
              <a:t>.</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12</a:t>
            </a:fld>
            <a:endParaRPr lang="en-US"/>
          </a:p>
        </p:txBody>
      </p:sp>
    </p:spTree>
    <p:extLst>
      <p:ext uri="{BB962C8B-B14F-4D97-AF65-F5344CB8AC3E}">
        <p14:creationId xmlns:p14="http://schemas.microsoft.com/office/powerpoint/2010/main" val="117001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13</a:t>
            </a:r>
          </a:p>
          <a:p>
            <a:endParaRPr lang="en-US" dirty="0" smtClean="0"/>
          </a:p>
          <a:p>
            <a:r>
              <a:rPr lang="en-US" b="1" dirty="0" smtClean="0"/>
              <a:t>Key Learning Points:</a:t>
            </a:r>
          </a:p>
          <a:p>
            <a:pPr marL="228600" indent="-228600">
              <a:buFont typeface="+mj-lt"/>
              <a:buAutoNum type="arabicPeriod"/>
            </a:pPr>
            <a:r>
              <a:rPr lang="en-US" b="0" dirty="0" smtClean="0"/>
              <a:t>Our reputation as a leading research-based university will continue to expand to</a:t>
            </a:r>
            <a:r>
              <a:rPr lang="en-US" b="0" baseline="0" dirty="0" smtClean="0"/>
              <a:t> make a positive difference in people’s lives.</a:t>
            </a: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Review definition and goals</a:t>
            </a:r>
            <a:r>
              <a:rPr lang="en-US" b="0" baseline="0" dirty="0" smtClean="0"/>
              <a:t>.</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13</a:t>
            </a:fld>
            <a:endParaRPr lang="en-US"/>
          </a:p>
        </p:txBody>
      </p:sp>
    </p:spTree>
    <p:extLst>
      <p:ext uri="{BB962C8B-B14F-4D97-AF65-F5344CB8AC3E}">
        <p14:creationId xmlns:p14="http://schemas.microsoft.com/office/powerpoint/2010/main" val="525798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14</a:t>
            </a:r>
          </a:p>
          <a:p>
            <a:endParaRPr lang="en-US" dirty="0" smtClean="0"/>
          </a:p>
          <a:p>
            <a:r>
              <a:rPr lang="en-US" b="1" dirty="0" smtClean="0"/>
              <a:t>Key Learning Points:</a:t>
            </a:r>
          </a:p>
          <a:p>
            <a:pPr marL="228600" indent="-228600">
              <a:buFont typeface="+mj-lt"/>
              <a:buAutoNum type="arabicPeriod"/>
            </a:pPr>
            <a:r>
              <a:rPr lang="en-US" b="0" dirty="0" smtClean="0"/>
              <a:t>The</a:t>
            </a:r>
            <a:r>
              <a:rPr lang="en-US" b="0" baseline="0" dirty="0" smtClean="0"/>
              <a:t> pace of technological</a:t>
            </a:r>
            <a:r>
              <a:rPr lang="en-US" b="0" dirty="0" smtClean="0"/>
              <a:t> advances and a</a:t>
            </a:r>
            <a:r>
              <a:rPr lang="en-US" b="0" baseline="0" dirty="0" smtClean="0"/>
              <a:t> competitive global economy dictate increasing i</a:t>
            </a:r>
            <a:r>
              <a:rPr lang="en-US" b="0" dirty="0" smtClean="0"/>
              <a:t>nnovation and entrepreneurship.</a:t>
            </a:r>
            <a:endParaRPr lang="en-US" dirty="0" smtClean="0"/>
          </a:p>
          <a:p>
            <a:endParaRPr lang="en-US" b="1" dirty="0" smtClean="0"/>
          </a:p>
          <a:p>
            <a:r>
              <a:rPr lang="en-US" b="1" dirty="0" smtClean="0"/>
              <a:t>Actions:</a:t>
            </a:r>
          </a:p>
          <a:p>
            <a:pPr marL="171450" indent="-171450">
              <a:buFont typeface="Arial" panose="020B0604020202020204" pitchFamily="34" charset="0"/>
              <a:buChar char="•"/>
            </a:pPr>
            <a:r>
              <a:rPr lang="en-US" b="0" dirty="0" smtClean="0"/>
              <a:t>Review definition and goals</a:t>
            </a:r>
            <a:r>
              <a:rPr lang="en-US" b="0" baseline="0" dirty="0" smtClean="0"/>
              <a:t>.</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14</a:t>
            </a:fld>
            <a:endParaRPr lang="en-US"/>
          </a:p>
        </p:txBody>
      </p:sp>
    </p:spTree>
    <p:extLst>
      <p:ext uri="{BB962C8B-B14F-4D97-AF65-F5344CB8AC3E}">
        <p14:creationId xmlns:p14="http://schemas.microsoft.com/office/powerpoint/2010/main" val="41138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15</a:t>
            </a:r>
          </a:p>
          <a:p>
            <a:endParaRPr lang="en-US" dirty="0" smtClean="0"/>
          </a:p>
          <a:p>
            <a:r>
              <a:rPr lang="en-US" b="1" dirty="0" smtClean="0"/>
              <a:t>Key Learning Points:</a:t>
            </a:r>
          </a:p>
          <a:p>
            <a:pPr marL="228600" indent="-228600">
              <a:buFont typeface="+mj-lt"/>
              <a:buAutoNum type="arabicPeriod"/>
            </a:pPr>
            <a:r>
              <a:rPr lang="en-US" b="0" dirty="0" smtClean="0"/>
              <a:t>The “Distinctively Wayne State” experience can only be delivered</a:t>
            </a:r>
            <a:r>
              <a:rPr lang="en-US" b="0" baseline="0" dirty="0" smtClean="0"/>
              <a:t> with an operational model of efficiency and sustainability.</a:t>
            </a: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Review definition and goals</a:t>
            </a:r>
            <a:r>
              <a:rPr lang="en-US" b="0" baseline="0" dirty="0" smtClean="0"/>
              <a:t>.</a:t>
            </a:r>
            <a:endParaRPr lang="en-US" dirty="0" smtClean="0"/>
          </a:p>
          <a:p>
            <a:endParaRPr lang="en-US" b="1" dirty="0" smtClean="0"/>
          </a:p>
          <a:p>
            <a:r>
              <a:rPr lang="en-US" b="1" dirty="0" smtClean="0"/>
              <a:t>Time</a:t>
            </a:r>
            <a:r>
              <a:rPr lang="en-US" b="1" baseline="0" dirty="0" smtClean="0"/>
              <a:t> </a:t>
            </a:r>
            <a:r>
              <a:rPr lang="en-US" baseline="0" dirty="0" smtClean="0">
                <a:solidFill>
                  <a:srgbClr val="FF0000"/>
                </a:solidFill>
              </a:rPr>
              <a:t>1</a:t>
            </a:r>
            <a:r>
              <a:rPr lang="en-US" dirty="0" smtClean="0">
                <a:solidFill>
                  <a:srgbClr val="FF0000"/>
                </a:solidFill>
              </a:rPr>
              <a:t>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15</a:t>
            </a:fld>
            <a:endParaRPr lang="en-US"/>
          </a:p>
        </p:txBody>
      </p:sp>
    </p:spTree>
    <p:extLst>
      <p:ext uri="{BB962C8B-B14F-4D97-AF65-F5344CB8AC3E}">
        <p14:creationId xmlns:p14="http://schemas.microsoft.com/office/powerpoint/2010/main" val="3626522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16</a:t>
            </a:r>
          </a:p>
          <a:p>
            <a:r>
              <a:rPr lang="en-US" b="1" dirty="0" smtClean="0"/>
              <a:t>Materials:</a:t>
            </a:r>
            <a:r>
              <a:rPr lang="en-US" b="1" baseline="0" dirty="0" smtClean="0"/>
              <a:t> Copy of 2016-2021 Strategic Plan</a:t>
            </a:r>
            <a:endParaRPr lang="en-US" b="1" dirty="0" smtClean="0"/>
          </a:p>
          <a:p>
            <a:endParaRPr lang="en-US" dirty="0" smtClean="0"/>
          </a:p>
          <a:p>
            <a:r>
              <a:rPr lang="en-US" b="1" dirty="0" smtClean="0"/>
              <a:t>Key Learning Points:</a:t>
            </a:r>
          </a:p>
          <a:p>
            <a:pPr marL="228600" indent="-228600">
              <a:buFont typeface="+mj-lt"/>
              <a:buAutoNum type="arabicPeriod"/>
            </a:pPr>
            <a:r>
              <a:rPr lang="en-US" b="0" dirty="0" smtClean="0"/>
              <a:t>This is a quick overview of our 2016-2021 Strategic Plan. </a:t>
            </a:r>
            <a:r>
              <a:rPr lang="en-US" b="0" baseline="0" dirty="0" smtClean="0"/>
              <a:t> A copy of the full plan can be found at this address.</a:t>
            </a:r>
          </a:p>
          <a:p>
            <a:pPr marL="228600" indent="-228600">
              <a:buFont typeface="+mj-lt"/>
              <a:buAutoNum type="arabicPeriod"/>
            </a:pPr>
            <a:r>
              <a:rPr lang="en-US" b="0" baseline="0" dirty="0" smtClean="0"/>
              <a:t>The President’s address video can be viewed at (provide link when available)</a:t>
            </a:r>
          </a:p>
          <a:p>
            <a:endParaRPr lang="en-US" dirty="0" smtClean="0"/>
          </a:p>
          <a:p>
            <a:r>
              <a:rPr lang="en-US" b="1" dirty="0" smtClean="0"/>
              <a:t>Actions:</a:t>
            </a:r>
          </a:p>
          <a:p>
            <a:pPr marL="171450" indent="-171450">
              <a:buFont typeface="Arial" panose="020B0604020202020204" pitchFamily="34" charset="0"/>
              <a:buChar char="•"/>
            </a:pPr>
            <a:r>
              <a:rPr lang="en-US" b="0" dirty="0" smtClean="0"/>
              <a:t>Show Plan;</a:t>
            </a:r>
            <a:r>
              <a:rPr lang="en-US" b="0" baseline="0" dirty="0" smtClean="0"/>
              <a:t> Reiterate that a full detailed plan can be downloaded at the address on the slide.  Also, the President’s address can be viewed at [Link]</a:t>
            </a:r>
            <a:endParaRPr lang="en-US" b="0" dirty="0" smtClean="0"/>
          </a:p>
          <a:p>
            <a:pPr marL="171450" indent="-171450">
              <a:buFont typeface="Arial" panose="020B0604020202020204" pitchFamily="34" charset="0"/>
              <a:buChar char="•"/>
            </a:pPr>
            <a:r>
              <a:rPr lang="en-US" b="0" dirty="0" smtClean="0"/>
              <a:t>Say,</a:t>
            </a:r>
            <a:r>
              <a:rPr lang="en-US" b="0" baseline="0" dirty="0" smtClean="0"/>
              <a:t> “With this initial understanding at the University level, let’s delve a little deeper into what this Plan means for us.”</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16</a:t>
            </a:fld>
            <a:endParaRPr lang="en-US"/>
          </a:p>
        </p:txBody>
      </p:sp>
    </p:spTree>
    <p:extLst>
      <p:ext uri="{BB962C8B-B14F-4D97-AF65-F5344CB8AC3E}">
        <p14:creationId xmlns:p14="http://schemas.microsoft.com/office/powerpoint/2010/main" val="37468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17</a:t>
            </a:r>
          </a:p>
          <a:p>
            <a:r>
              <a:rPr lang="en-US" b="1" dirty="0" smtClean="0"/>
              <a:t>Optional Activity: Today @ Wayne Activity / Purpose: Help participants envision future outcomes in their Unit, see how they align with WSU Strategy and begin to link values</a:t>
            </a:r>
          </a:p>
          <a:p>
            <a:endParaRPr lang="en-US" b="1" dirty="0" smtClean="0"/>
          </a:p>
          <a:p>
            <a:r>
              <a:rPr lang="en-US" b="1" dirty="0" smtClean="0"/>
              <a:t>Materials: </a:t>
            </a:r>
          </a:p>
          <a:p>
            <a:pPr marL="171450" indent="-171450">
              <a:buFont typeface="Arial" panose="020B0604020202020204" pitchFamily="34" charset="0"/>
              <a:buChar char="•"/>
            </a:pPr>
            <a:r>
              <a:rPr lang="en-US" b="1" dirty="0" smtClean="0"/>
              <a:t>Headline/Quote</a:t>
            </a:r>
            <a:r>
              <a:rPr lang="en-US" b="1" baseline="0" dirty="0" smtClean="0"/>
              <a:t> Worksheet</a:t>
            </a:r>
          </a:p>
          <a:p>
            <a:pPr marL="171450" indent="-171450">
              <a:buFont typeface="Arial" panose="020B0604020202020204" pitchFamily="34" charset="0"/>
              <a:buChar char="•"/>
            </a:pPr>
            <a:r>
              <a:rPr lang="en-US" b="1" baseline="0" dirty="0" smtClean="0"/>
              <a:t>Flip chart &amp; markers</a:t>
            </a:r>
            <a:endParaRPr lang="en-US" b="1" dirty="0" smtClean="0"/>
          </a:p>
          <a:p>
            <a:endParaRPr lang="en-US" dirty="0" smtClean="0"/>
          </a:p>
          <a:p>
            <a:r>
              <a:rPr lang="en-US" b="1" dirty="0" smtClean="0"/>
              <a:t>Key Learning Points:</a:t>
            </a:r>
          </a:p>
          <a:p>
            <a:pPr marL="228600" indent="-228600">
              <a:buFont typeface="+mj-lt"/>
              <a:buAutoNum type="arabicPeriod"/>
            </a:pPr>
            <a:r>
              <a:rPr lang="en-US" b="0" dirty="0" smtClean="0"/>
              <a:t>Painting a </a:t>
            </a:r>
            <a:r>
              <a:rPr lang="en-US" b="0" baseline="0" dirty="0" smtClean="0"/>
              <a:t>picture of the future helps create shared purpose, enables alignment with WSU Strategic Plan and guides our decision-making</a:t>
            </a:r>
          </a:p>
          <a:p>
            <a:pPr marL="228600" indent="-228600">
              <a:buFont typeface="+mj-lt"/>
              <a:buAutoNum type="arabicPeriod"/>
            </a:pPr>
            <a:r>
              <a:rPr lang="en-US" b="0" baseline="0" dirty="0" smtClean="0"/>
              <a:t>Being able to connect our values to positive outcomes helps us realize why they are important and build a business case for change</a:t>
            </a:r>
          </a:p>
          <a:p>
            <a:pPr marL="228600" indent="-228600">
              <a:buFont typeface="+mj-lt"/>
              <a:buAutoNum type="arabicPeriod"/>
            </a:pPr>
            <a:endParaRPr lang="en-US" dirty="0" smtClean="0"/>
          </a:p>
          <a:p>
            <a:r>
              <a:rPr lang="en-US" b="1" dirty="0" smtClean="0"/>
              <a:t>Actions:</a:t>
            </a:r>
          </a:p>
          <a:p>
            <a:pPr marL="171450" indent="-171450">
              <a:buFont typeface="Arial" panose="020B0604020202020204" pitchFamily="34" charset="0"/>
              <a:buChar char="•"/>
            </a:pPr>
            <a:r>
              <a:rPr lang="en-US" b="0" dirty="0" smtClean="0"/>
              <a:t>Say, “Now that we have</a:t>
            </a:r>
            <a:r>
              <a:rPr lang="en-US" b="0" baseline="0" dirty="0" smtClean="0"/>
              <a:t> a sense of the University's direction, we can see how our goals and objectives align with the WSU Strategic Plan. </a:t>
            </a:r>
          </a:p>
          <a:p>
            <a:pPr marL="171450" indent="-171450">
              <a:buFont typeface="Arial" panose="020B0604020202020204" pitchFamily="34" charset="0"/>
              <a:buChar char="•"/>
            </a:pPr>
            <a:r>
              <a:rPr lang="en-US" b="0" dirty="0" smtClean="0"/>
              <a:t>To do</a:t>
            </a:r>
            <a:r>
              <a:rPr lang="en-US" b="0" baseline="0" dirty="0" smtClean="0"/>
              <a:t> that, we have an activity to help us envision what that future might look like for us.”</a:t>
            </a:r>
          </a:p>
          <a:p>
            <a:pPr marL="171450" indent="-171450">
              <a:buFont typeface="Arial" panose="020B0604020202020204" pitchFamily="34" charset="0"/>
              <a:buChar char="•"/>
            </a:pPr>
            <a:r>
              <a:rPr lang="en-US" b="0" dirty="0" smtClean="0"/>
              <a:t>Review the activity before handing out Worksheets</a:t>
            </a:r>
          </a:p>
          <a:p>
            <a:pPr marL="171450" indent="-171450">
              <a:buFont typeface="Arial" panose="020B0604020202020204" pitchFamily="34" charset="0"/>
              <a:buChar char="•"/>
            </a:pPr>
            <a:r>
              <a:rPr lang="en-US" b="0" dirty="0" smtClean="0"/>
              <a:t>The</a:t>
            </a:r>
            <a:r>
              <a:rPr lang="en-US" b="0" baseline="0" dirty="0" smtClean="0"/>
              <a:t> Individual and Table Team portion should take about 15 minutes</a:t>
            </a:r>
          </a:p>
          <a:p>
            <a:pPr marL="171450" indent="-171450">
              <a:buFont typeface="Arial" panose="020B0604020202020204" pitchFamily="34" charset="0"/>
              <a:buChar char="•"/>
            </a:pPr>
            <a:r>
              <a:rPr lang="en-US" b="0" baseline="0" dirty="0" smtClean="0"/>
              <a:t>Walk around during activity to gain insight on team discussion, answer questions and make sure the teams are on task</a:t>
            </a:r>
          </a:p>
          <a:p>
            <a:pPr marL="171450" indent="-171450">
              <a:buFont typeface="Arial" panose="020B0604020202020204" pitchFamily="34" charset="0"/>
              <a:buChar char="•"/>
            </a:pPr>
            <a:r>
              <a:rPr lang="en-US" b="0" baseline="0" dirty="0" smtClean="0"/>
              <a:t>Give a 2 minute “heads up” so that teams can finish up their discussion and appoint a “spokesperson” if they haven’t already done so</a:t>
            </a:r>
          </a:p>
          <a:p>
            <a:pPr marL="171450" indent="-171450">
              <a:buFont typeface="Arial" panose="020B0604020202020204" pitchFamily="34" charset="0"/>
              <a:buChar char="•"/>
            </a:pPr>
            <a:r>
              <a:rPr lang="en-US" b="0" baseline="0" dirty="0" smtClean="0"/>
              <a:t>Bring group back together and have each table report out their headline, quote, Strategic Focus Area and important values</a:t>
            </a:r>
          </a:p>
          <a:p>
            <a:pPr marL="171450" indent="-171450">
              <a:buFont typeface="Arial" panose="020B0604020202020204" pitchFamily="34" charset="0"/>
              <a:buChar char="•"/>
            </a:pPr>
            <a:r>
              <a:rPr lang="en-US" b="0" baseline="0" dirty="0" smtClean="0"/>
              <a:t>Debrief activity (about 15 minutes) – capture group’s key learning, common themes, importance of values and how they link to outcomes, and other insights on flip chart</a:t>
            </a:r>
          </a:p>
          <a:p>
            <a:endParaRPr lang="en-US" b="1" dirty="0" smtClean="0"/>
          </a:p>
          <a:p>
            <a:r>
              <a:rPr lang="en-US" b="1" dirty="0" smtClean="0"/>
              <a:t>Time</a:t>
            </a:r>
            <a:r>
              <a:rPr lang="en-US" b="1" baseline="0" dirty="0" smtClean="0"/>
              <a:t> </a:t>
            </a:r>
            <a:r>
              <a:rPr lang="en-US" dirty="0" smtClean="0">
                <a:solidFill>
                  <a:srgbClr val="FF0000"/>
                </a:solidFill>
              </a:rPr>
              <a:t>30 minutes for entire activity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17</a:t>
            </a:fld>
            <a:endParaRPr lang="en-US"/>
          </a:p>
        </p:txBody>
      </p:sp>
    </p:spTree>
    <p:extLst>
      <p:ext uri="{BB962C8B-B14F-4D97-AF65-F5344CB8AC3E}">
        <p14:creationId xmlns:p14="http://schemas.microsoft.com/office/powerpoint/2010/main" val="196674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18</a:t>
            </a:r>
            <a:r>
              <a:rPr lang="en-US" b="1" baseline="0" dirty="0" smtClean="0"/>
              <a:t>   </a:t>
            </a:r>
            <a:r>
              <a:rPr lang="en-US" b="1" i="1" u="sng" dirty="0" smtClean="0"/>
              <a:t>Customize Prior to Session </a:t>
            </a:r>
            <a:r>
              <a:rPr lang="en-US" b="1" dirty="0" smtClean="0"/>
              <a:t>with some examples of Unit goals and objectives.</a:t>
            </a:r>
            <a:r>
              <a:rPr lang="en-US" b="1" baseline="0" dirty="0" smtClean="0"/>
              <a:t>  Use examples from the Today @ Wayne Activity to show how these align with 1 or 2 of the WSU strategic areas, and how values enable these goals. Refer to “Planning &amp; Readiness” section of Toolkit for more tips </a:t>
            </a:r>
            <a:r>
              <a:rPr lang="en-US" b="1" baseline="0" smtClean="0"/>
              <a:t>on creating Impact </a:t>
            </a:r>
            <a:r>
              <a:rPr lang="en-US" b="1" baseline="0" dirty="0" smtClean="0"/>
              <a:t>Maps and Linking Values to </a:t>
            </a:r>
            <a:r>
              <a:rPr lang="en-US" b="1" baseline="0" smtClean="0"/>
              <a:t>Strategic Goals.</a:t>
            </a:r>
            <a:endParaRPr lang="en-US" b="1" dirty="0" smtClean="0"/>
          </a:p>
          <a:p>
            <a:endParaRPr lang="en-US" dirty="0" smtClean="0"/>
          </a:p>
          <a:p>
            <a:r>
              <a:rPr lang="en-US" b="1" dirty="0" smtClean="0"/>
              <a:t>Key Learning Points:</a:t>
            </a:r>
          </a:p>
          <a:p>
            <a:pPr marL="228600" indent="-228600">
              <a:buFont typeface="+mj-lt"/>
              <a:buAutoNum type="arabicPeriod"/>
            </a:pPr>
            <a:r>
              <a:rPr lang="en-US" sz="1200" dirty="0" smtClean="0"/>
              <a:t>This visual</a:t>
            </a:r>
            <a:r>
              <a:rPr lang="en-US" sz="1200" baseline="0" dirty="0" smtClean="0"/>
              <a:t> helps demonstrate how Unit goals &amp; objectives align with WSU Strategic Areas, and helps us describe how values enable us to achieve those goals.</a:t>
            </a:r>
            <a:endParaRPr lang="en-US" sz="1200" dirty="0" smtClean="0"/>
          </a:p>
          <a:p>
            <a:pPr marL="228600" indent="-228600">
              <a:buFont typeface="+mj-lt"/>
              <a:buAutoNum type="arabicPeriod"/>
            </a:pPr>
            <a:r>
              <a:rPr lang="en-US" sz="1200" dirty="0" smtClean="0"/>
              <a:t>Values are a key enabler to achieving University, School, College and Division strategic goals, as well as producing positive outcomes for each other, our students and the community at large.</a:t>
            </a:r>
            <a:endParaRPr lang="en-US" dirty="0" smtClean="0"/>
          </a:p>
          <a:p>
            <a:r>
              <a:rPr lang="en-US" b="1" dirty="0" smtClean="0"/>
              <a:t>Actions:</a:t>
            </a:r>
          </a:p>
          <a:p>
            <a:pPr marL="171450" indent="-171450">
              <a:buFont typeface="Arial" panose="020B0604020202020204" pitchFamily="34" charset="0"/>
              <a:buChar char="•"/>
            </a:pPr>
            <a:r>
              <a:rPr lang="en-US" b="0" dirty="0" smtClean="0"/>
              <a:t>Transition from previous activity;</a:t>
            </a:r>
            <a:r>
              <a:rPr lang="en-US" b="0" baseline="0" dirty="0" smtClean="0"/>
              <a:t> Say, “With these future states in our sights, let’s look at how these align with the WSU Strategic Focus areas and how some of our Goals and Objectives will support them”</a:t>
            </a:r>
            <a:endParaRPr lang="en-US" b="0" dirty="0" smtClean="0"/>
          </a:p>
          <a:p>
            <a:pPr marL="171450" indent="-171450">
              <a:buFont typeface="Arial" panose="020B0604020202020204" pitchFamily="34" charset="0"/>
              <a:buChar char="•"/>
            </a:pPr>
            <a:r>
              <a:rPr lang="en-US" b="0" dirty="0" smtClean="0"/>
              <a:t>Use examples</a:t>
            </a:r>
            <a:r>
              <a:rPr lang="en-US" b="0" baseline="0" dirty="0" smtClean="0"/>
              <a:t> from the de-brief as well as some pre-filled in examples to show alignment with WSU Strategic goals </a:t>
            </a:r>
          </a:p>
          <a:p>
            <a:pPr marL="171450" indent="-171450">
              <a:buFont typeface="Arial" panose="020B0604020202020204" pitchFamily="34" charset="0"/>
              <a:buChar char="•"/>
            </a:pPr>
            <a:r>
              <a:rPr lang="en-US" b="0" baseline="0" dirty="0" smtClean="0"/>
              <a:t>Ask is there alignment?  What changes may need to be made?</a:t>
            </a:r>
          </a:p>
          <a:p>
            <a:pPr marL="171450" indent="-171450">
              <a:buFont typeface="Arial" panose="020B0604020202020204" pitchFamily="34" charset="0"/>
              <a:buChar char="•"/>
            </a:pPr>
            <a:r>
              <a:rPr lang="en-US" b="0" baseline="0" dirty="0" smtClean="0"/>
              <a:t>What are the implications for the Unit with regard to priorities, working together?</a:t>
            </a:r>
            <a:endParaRPr lang="en-US" b="1" dirty="0" smtClean="0"/>
          </a:p>
          <a:p>
            <a:r>
              <a:rPr lang="en-US" b="1" dirty="0" smtClean="0"/>
              <a:t>Time</a:t>
            </a:r>
            <a:r>
              <a:rPr lang="en-US" b="1" baseline="0" dirty="0" smtClean="0"/>
              <a:t>  </a:t>
            </a:r>
            <a:r>
              <a:rPr lang="en-US" dirty="0" smtClean="0">
                <a:solidFill>
                  <a:srgbClr val="FF0000"/>
                </a:solidFill>
              </a:rPr>
              <a:t>30 minutes for entire activity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18</a:t>
            </a:fld>
            <a:endParaRPr lang="en-US"/>
          </a:p>
        </p:txBody>
      </p:sp>
    </p:spTree>
    <p:extLst>
      <p:ext uri="{BB962C8B-B14F-4D97-AF65-F5344CB8AC3E}">
        <p14:creationId xmlns:p14="http://schemas.microsoft.com/office/powerpoint/2010/main" val="2406891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19</a:t>
            </a:r>
          </a:p>
          <a:p>
            <a:r>
              <a:rPr lang="en-US" b="1" dirty="0" smtClean="0"/>
              <a:t>Values in Action Activity / Purpose:</a:t>
            </a:r>
            <a:r>
              <a:rPr lang="en-US" b="1" baseline="0" dirty="0" smtClean="0"/>
              <a:t> Based on previous activity, identify and deepen understanding of Values that are important to the team, find personal meaning, and share thoughts on impact of ‘not living’ values, as well as ways to support each other </a:t>
            </a:r>
          </a:p>
          <a:p>
            <a:endParaRPr lang="en-US" b="1" baseline="0" dirty="0" smtClean="0"/>
          </a:p>
          <a:p>
            <a:r>
              <a:rPr lang="en-US" b="1" dirty="0" smtClean="0"/>
              <a:t>Materials: </a:t>
            </a:r>
          </a:p>
          <a:p>
            <a:pPr marL="171450" indent="-171450">
              <a:buFont typeface="Arial" panose="020B0604020202020204" pitchFamily="34" charset="0"/>
              <a:buChar char="•"/>
            </a:pPr>
            <a:r>
              <a:rPr lang="en-US" b="1" dirty="0" smtClean="0"/>
              <a:t>Values Worksheet</a:t>
            </a:r>
          </a:p>
          <a:p>
            <a:endParaRPr lang="en-US" dirty="0" smtClean="0"/>
          </a:p>
          <a:p>
            <a:r>
              <a:rPr lang="en-US" b="1" dirty="0" smtClean="0"/>
              <a:t>Key Learning Points:</a:t>
            </a:r>
          </a:p>
          <a:p>
            <a:pPr marL="228600" indent="-228600">
              <a:buFont typeface="+mj-lt"/>
              <a:buAutoNum type="arabicPeriod"/>
            </a:pPr>
            <a:r>
              <a:rPr lang="en-US" b="0" dirty="0" smtClean="0"/>
              <a:t>Values help</a:t>
            </a:r>
            <a:r>
              <a:rPr lang="en-US" b="0" baseline="0" dirty="0" smtClean="0"/>
              <a:t> us build a culture of excellence by guiding our behaviors and performance expectations</a:t>
            </a:r>
          </a:p>
          <a:p>
            <a:pPr marL="228600" indent="-228600">
              <a:buFont typeface="+mj-lt"/>
              <a:buAutoNum type="arabicPeriod"/>
            </a:pPr>
            <a:r>
              <a:rPr lang="en-US" b="0" baseline="0" dirty="0" smtClean="0"/>
              <a:t>They help us focus on the experiences we create for each other and the impact we have on our stakeholders</a:t>
            </a:r>
          </a:p>
          <a:p>
            <a:pPr marL="228600" indent="-228600">
              <a:buFont typeface="+mj-lt"/>
              <a:buAutoNum type="arabicPeriod"/>
            </a:pPr>
            <a:r>
              <a:rPr lang="en-US" b="0" baseline="0" dirty="0" smtClean="0"/>
              <a:t>They unite us, but are expressed and experienced in many different ways</a:t>
            </a: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Say,</a:t>
            </a:r>
            <a:r>
              <a:rPr lang="en-US" b="0" baseline="0" dirty="0" smtClean="0"/>
              <a:t> “Let’s dig a little deeper to explore what the Values mean to us personally and as a team”</a:t>
            </a:r>
          </a:p>
          <a:p>
            <a:pPr marL="171450" indent="-171450">
              <a:buFont typeface="Arial" panose="020B0604020202020204" pitchFamily="34" charset="0"/>
              <a:buChar char="•"/>
            </a:pPr>
            <a:r>
              <a:rPr lang="en-US" b="0" baseline="0" dirty="0" smtClean="0"/>
              <a:t>Assign each table a value and give them a Values Worksheet to help them explore their thoughts</a:t>
            </a:r>
          </a:p>
          <a:p>
            <a:pPr marL="171450" indent="-171450">
              <a:buFont typeface="Arial" panose="020B0604020202020204" pitchFamily="34" charset="0"/>
              <a:buChar char="•"/>
            </a:pPr>
            <a:r>
              <a:rPr lang="en-US" b="0" baseline="0" dirty="0" smtClean="0"/>
              <a:t>Tell them to answer questions as a group and select a different spokesperson to report out during the Group de-brief</a:t>
            </a:r>
          </a:p>
          <a:p>
            <a:pPr marL="171450" indent="-171450">
              <a:buFont typeface="Arial" panose="020B0604020202020204" pitchFamily="34" charset="0"/>
              <a:buChar char="•"/>
            </a:pPr>
            <a:r>
              <a:rPr lang="en-US" b="0" baseline="0" dirty="0" smtClean="0"/>
              <a:t>Give them about 15 minutes to discuss, with a 2-minute “heads up”</a:t>
            </a:r>
          </a:p>
          <a:p>
            <a:pPr marL="171450" indent="-171450">
              <a:buFont typeface="Arial" panose="020B0604020202020204" pitchFamily="34" charset="0"/>
              <a:buChar char="•"/>
            </a:pPr>
            <a:r>
              <a:rPr lang="en-US" b="0" baseline="0" dirty="0" smtClean="0"/>
              <a:t>Walk around to get a sense of the discussions, answer questions and keep teams on task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Debrief activity - capture group’s key learning, common themes, pull out any action items/commitments/change that has to occur as a team or individually to support living the Values</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30 minutes for entire activity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19</a:t>
            </a:fld>
            <a:endParaRPr lang="en-US"/>
          </a:p>
        </p:txBody>
      </p:sp>
    </p:spTree>
    <p:extLst>
      <p:ext uri="{BB962C8B-B14F-4D97-AF65-F5344CB8AC3E}">
        <p14:creationId xmlns:p14="http://schemas.microsoft.com/office/powerpoint/2010/main" val="170809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a:t>
            </a:r>
          </a:p>
          <a:p>
            <a:endParaRPr lang="en-US" dirty="0" smtClean="0"/>
          </a:p>
          <a:p>
            <a:r>
              <a:rPr lang="en-US" b="1" dirty="0" smtClean="0"/>
              <a:t>Key Learning Points:</a:t>
            </a:r>
          </a:p>
          <a:p>
            <a:pPr marL="228600" indent="-228600">
              <a:buFont typeface="+mj-lt"/>
              <a:buAutoNum type="arabicPeriod"/>
            </a:pPr>
            <a:r>
              <a:rPr lang="en-US" b="0" dirty="0" smtClean="0"/>
              <a:t>We all</a:t>
            </a:r>
            <a:r>
              <a:rPr lang="en-US" b="0" baseline="0" dirty="0" smtClean="0"/>
              <a:t> have a role in creating an Excellence-based culture at WSU </a:t>
            </a:r>
          </a:p>
          <a:p>
            <a:pPr marL="228600" indent="-228600">
              <a:buFont typeface="+mj-lt"/>
              <a:buAutoNum type="arabicPeriod"/>
            </a:pPr>
            <a:r>
              <a:rPr lang="en-US" b="0" baseline="0" dirty="0" smtClean="0"/>
              <a:t>This session will help us lay the ground work for aligning our activity and collectively living our values </a:t>
            </a:r>
          </a:p>
          <a:p>
            <a:pPr marL="228600" indent="-228600">
              <a:buFont typeface="+mj-lt"/>
              <a:buAutoNum type="arabicPeriod"/>
            </a:pPr>
            <a:r>
              <a:rPr lang="en-US" b="0" baseline="0" dirty="0" smtClean="0"/>
              <a:t>Our ultimate goal is creating positive experiences for each other, and exceptional outcomes for our students</a:t>
            </a:r>
            <a:endParaRPr lang="en-US" b="0" dirty="0" smtClean="0"/>
          </a:p>
          <a:p>
            <a:pPr marL="228600" indent="-228600">
              <a:buFont typeface="+mj-lt"/>
              <a:buAutoNum type="arabicPeriod"/>
            </a:pP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Review Objectives and Agenda Items</a:t>
            </a:r>
          </a:p>
          <a:p>
            <a:pPr marL="171450" indent="-171450">
              <a:buFont typeface="Arial" panose="020B0604020202020204" pitchFamily="34" charset="0"/>
              <a:buChar char="•"/>
            </a:pPr>
            <a:r>
              <a:rPr lang="en-US" b="0" dirty="0" smtClean="0"/>
              <a:t>Review any needed Logistics &amp; “Housekeeping” items as needed (specific to your session)</a:t>
            </a:r>
          </a:p>
          <a:p>
            <a:pPr marL="628650" lvl="1" indent="-171450">
              <a:buFont typeface="Arial" panose="020B0604020202020204" pitchFamily="34" charset="0"/>
              <a:buChar char="•"/>
            </a:pPr>
            <a:r>
              <a:rPr lang="en-US" b="0" dirty="0" smtClean="0"/>
              <a:t>Silence cell phones, bathrooms, food &amp; beverage, breaks,</a:t>
            </a:r>
            <a:r>
              <a:rPr lang="en-US" b="0" baseline="0" dirty="0" smtClean="0"/>
              <a:t> etc.</a:t>
            </a:r>
            <a:endParaRPr lang="en-US" dirty="0" smtClean="0"/>
          </a:p>
          <a:p>
            <a:endParaRPr lang="en-US" b="1" dirty="0" smtClean="0"/>
          </a:p>
          <a:p>
            <a:r>
              <a:rPr lang="en-US" b="1" dirty="0" smtClean="0"/>
              <a:t>Time</a:t>
            </a:r>
            <a:r>
              <a:rPr lang="en-US" b="1" baseline="0" dirty="0" smtClean="0"/>
              <a:t>  </a:t>
            </a:r>
            <a:r>
              <a:rPr lang="en-US" dirty="0" smtClean="0"/>
              <a:t>5 min</a:t>
            </a:r>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2</a:t>
            </a:fld>
            <a:endParaRPr lang="en-US"/>
          </a:p>
        </p:txBody>
      </p:sp>
    </p:spTree>
    <p:extLst>
      <p:ext uri="{BB962C8B-B14F-4D97-AF65-F5344CB8AC3E}">
        <p14:creationId xmlns:p14="http://schemas.microsoft.com/office/powerpoint/2010/main" val="301219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22</a:t>
            </a:r>
          </a:p>
          <a:p>
            <a:r>
              <a:rPr lang="en-US" b="1" dirty="0" smtClean="0"/>
              <a:t>Materials: flip chart &amp;</a:t>
            </a:r>
            <a:r>
              <a:rPr lang="en-US" b="1" baseline="0" dirty="0" smtClean="0"/>
              <a:t> markers</a:t>
            </a:r>
            <a:endParaRPr lang="en-US" b="1" dirty="0" smtClean="0"/>
          </a:p>
          <a:p>
            <a:endParaRPr lang="en-US" dirty="0" smtClean="0"/>
          </a:p>
          <a:p>
            <a:r>
              <a:rPr lang="en-US" b="1" dirty="0" smtClean="0"/>
              <a:t>Key Learning Points:</a:t>
            </a:r>
            <a:endParaRPr lang="en-US" sz="120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Everyone</a:t>
            </a:r>
            <a:r>
              <a:rPr lang="en-US" sz="1200" baseline="0" dirty="0" smtClean="0"/>
              <a:t> is capable of living our values without anything else happening after today - </a:t>
            </a:r>
            <a:r>
              <a:rPr lang="en-US" b="0" dirty="0" smtClean="0"/>
              <a:t>Use the metaphor</a:t>
            </a:r>
            <a:r>
              <a:rPr lang="en-US" b="0" baseline="0" dirty="0" smtClean="0"/>
              <a:t> of the Ripple Effect – one small action (one individual) can have a positive (or not-so-positive) impact on many – but alone is very hard!  Imagine dozens, hundreds of these ripples – what happens then?</a:t>
            </a:r>
            <a:endParaRPr lang="en-US" b="0" dirty="0" smtClean="0"/>
          </a:p>
          <a:p>
            <a:pPr marL="228600" indent="-228600">
              <a:buFont typeface="+mj-lt"/>
              <a:buAutoNum type="arabicPeriod"/>
            </a:pPr>
            <a:r>
              <a:rPr lang="en-US" sz="1200" dirty="0" smtClean="0"/>
              <a:t>Living our values requires awareness, commitment and ongoing engagement from </a:t>
            </a:r>
            <a:r>
              <a:rPr lang="en-US" sz="1200" b="1" dirty="0" smtClean="0"/>
              <a:t>everyone</a:t>
            </a:r>
            <a:r>
              <a:rPr lang="en-US" sz="1200" dirty="0" smtClean="0"/>
              <a:t> – we all play a role in embedding our values into the WSU culture</a:t>
            </a:r>
          </a:p>
          <a:p>
            <a:pPr marL="228600" indent="-228600">
              <a:buFont typeface="+mj-lt"/>
              <a:buAutoNum type="arabicPeriod"/>
            </a:pPr>
            <a:r>
              <a:rPr lang="en-US" sz="1200" dirty="0" smtClean="0"/>
              <a:t>One of the biggest reasons why change initiatives fail: lack of authentic leadership championship and lack of pervasive, ongoing engagement.  Leaders play a critical role,</a:t>
            </a:r>
            <a:r>
              <a:rPr lang="en-US" sz="1200" baseline="0" dirty="0" smtClean="0"/>
              <a:t> b</a:t>
            </a:r>
            <a:r>
              <a:rPr lang="en-US" sz="1200" dirty="0" smtClean="0"/>
              <a:t>ut all of us, regardless of our “title” are responsible (and have the ability) to lead by example,</a:t>
            </a:r>
            <a:r>
              <a:rPr lang="en-US" sz="1200" baseline="0" dirty="0" smtClean="0"/>
              <a:t> positively influence others and make significant impact</a:t>
            </a:r>
            <a:endParaRPr lang="en-US" sz="120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Ask, “Who</a:t>
            </a:r>
            <a:r>
              <a:rPr lang="en-US" b="0" baseline="0" dirty="0" smtClean="0"/>
              <a:t> is responsible for embedding our values into the WSU culture?”  </a:t>
            </a:r>
            <a:endParaRPr lang="en-US" b="0" dirty="0" smtClean="0"/>
          </a:p>
          <a:p>
            <a:pPr marL="171450" indent="-171450">
              <a:buFont typeface="Arial" panose="020B0604020202020204" pitchFamily="34" charset="0"/>
              <a:buChar char="•"/>
            </a:pPr>
            <a:r>
              <a:rPr lang="en-US" b="0" dirty="0" smtClean="0"/>
              <a:t>Say, “The answer is everyone! We each play a role in getting our values ‘off the paper’ and into action</a:t>
            </a:r>
            <a:r>
              <a:rPr lang="en-US" b="0" baseline="0" dirty="0" smtClean="0"/>
              <a:t>”</a:t>
            </a:r>
          </a:p>
          <a:p>
            <a:pPr marL="171450" indent="-171450">
              <a:buFont typeface="Arial" panose="020B0604020202020204" pitchFamily="34" charset="0"/>
              <a:buChar char="•"/>
            </a:pPr>
            <a:r>
              <a:rPr lang="en-US" b="0" baseline="0" dirty="0" smtClean="0"/>
              <a:t>Brainstorm some of the responsibilities of leaders, as a team and as individuals in making this happen?</a:t>
            </a:r>
          </a:p>
          <a:p>
            <a:pPr marL="171450" indent="-171450">
              <a:buFont typeface="Arial" panose="020B0604020202020204" pitchFamily="34" charset="0"/>
              <a:buChar char="•"/>
            </a:pPr>
            <a:r>
              <a:rPr lang="en-US" b="0" dirty="0" smtClean="0"/>
              <a:t>Capture on flip chart</a:t>
            </a:r>
          </a:p>
          <a:p>
            <a:pPr marL="171450" indent="-171450">
              <a:buFont typeface="Arial" panose="020B0604020202020204" pitchFamily="34" charset="0"/>
              <a:buChar char="•"/>
            </a:pPr>
            <a:r>
              <a:rPr lang="en-US" b="0" dirty="0" smtClean="0"/>
              <a:t>Summarize Key</a:t>
            </a:r>
            <a:r>
              <a:rPr lang="en-US" b="0" baseline="0" dirty="0" smtClean="0"/>
              <a:t> Learning Points</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5 min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20</a:t>
            </a:fld>
            <a:endParaRPr lang="en-US"/>
          </a:p>
        </p:txBody>
      </p:sp>
    </p:spTree>
    <p:extLst>
      <p:ext uri="{BB962C8B-B14F-4D97-AF65-F5344CB8AC3E}">
        <p14:creationId xmlns:p14="http://schemas.microsoft.com/office/powerpoint/2010/main" val="1559906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21</a:t>
            </a:r>
          </a:p>
          <a:p>
            <a:endParaRPr lang="en-US" dirty="0" smtClean="0"/>
          </a:p>
          <a:p>
            <a:r>
              <a:rPr lang="en-US" b="1" dirty="0" smtClean="0"/>
              <a:t>Key Learning Points:</a:t>
            </a:r>
            <a:endParaRPr lang="en-US" sz="1200" dirty="0" smtClean="0"/>
          </a:p>
          <a:p>
            <a:pPr marL="228600" indent="-228600">
              <a:buFont typeface="+mj-lt"/>
              <a:buAutoNum type="arabicPeriod"/>
            </a:pPr>
            <a:r>
              <a:rPr lang="en-US" sz="1200" dirty="0" smtClean="0"/>
              <a:t>You can’t step</a:t>
            </a:r>
            <a:r>
              <a:rPr lang="en-US" sz="1200" baseline="0" dirty="0" smtClean="0"/>
              <a:t> in the same river twice because it is always flowing, always changing</a:t>
            </a:r>
          </a:p>
          <a:p>
            <a:pPr marL="228600" indent="-228600">
              <a:buFont typeface="+mj-lt"/>
              <a:buAutoNum type="arabicPeriod"/>
            </a:pPr>
            <a:r>
              <a:rPr lang="en-US" sz="1200" baseline="0" dirty="0" smtClean="0"/>
              <a:t>To live our Values, we must be prepared to make changes as well – changes in how we do things, the way we approach our work, what we focus on, our skills, abilities and knowledge</a:t>
            </a:r>
          </a:p>
          <a:p>
            <a:pPr marL="228600" indent="-228600">
              <a:buFont typeface="+mj-lt"/>
              <a:buAutoNum type="arabicPeriod"/>
            </a:pPr>
            <a:r>
              <a:rPr lang="en-US" sz="1200" baseline="0" dirty="0" smtClean="0"/>
              <a:t>We don’t expect change to happen overnight, it takes time and is an ongoing effort</a:t>
            </a:r>
            <a:endParaRPr lang="en-US" sz="120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Ask the team what this saying means to them: “You Can’t Step in the Same River Twice”</a:t>
            </a:r>
          </a:p>
          <a:p>
            <a:pPr marL="171450" indent="-171450">
              <a:buFont typeface="Arial" panose="020B0604020202020204" pitchFamily="34" charset="0"/>
              <a:buChar char="•"/>
            </a:pPr>
            <a:r>
              <a:rPr lang="en-US" b="0" dirty="0" smtClean="0"/>
              <a:t>Say, “As</a:t>
            </a:r>
            <a:r>
              <a:rPr lang="en-US" b="0" baseline="0" dirty="0" smtClean="0"/>
              <a:t> we take on our roles, we do so in an environment of change” </a:t>
            </a:r>
            <a:endParaRPr lang="en-US" b="0" dirty="0" smtClean="0"/>
          </a:p>
          <a:p>
            <a:pPr marL="171450" indent="-171450">
              <a:buFont typeface="Arial" panose="020B0604020202020204" pitchFamily="34" charset="0"/>
              <a:buChar char="•"/>
            </a:pPr>
            <a:r>
              <a:rPr lang="en-US" b="0" dirty="0" smtClean="0"/>
              <a:t>Refer back to any examples the team identified in previous activities that drive the need for change to achieve their 2021 vision</a:t>
            </a:r>
          </a:p>
          <a:p>
            <a:pPr marL="171450" indent="-171450">
              <a:buFont typeface="Arial" panose="020B0604020202020204" pitchFamily="34" charset="0"/>
              <a:buChar char="•"/>
            </a:pPr>
            <a:r>
              <a:rPr lang="en-US" b="0" dirty="0" smtClean="0"/>
              <a:t>Say, “So what will it take to </a:t>
            </a:r>
            <a:r>
              <a:rPr lang="en-US" b="0" baseline="0" dirty="0" smtClean="0"/>
              <a:t>get from here to achieving the headlines and student quotes we envision for 2021?”</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2 min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21</a:t>
            </a:fld>
            <a:endParaRPr lang="en-US"/>
          </a:p>
        </p:txBody>
      </p:sp>
    </p:spTree>
    <p:extLst>
      <p:ext uri="{BB962C8B-B14F-4D97-AF65-F5344CB8AC3E}">
        <p14:creationId xmlns:p14="http://schemas.microsoft.com/office/powerpoint/2010/main" val="489037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Learning Points:</a:t>
            </a:r>
          </a:p>
          <a:p>
            <a:pPr marL="228600" indent="-228600">
              <a:buFont typeface="+mj-lt"/>
              <a:buAutoNum type="arabicPeriod"/>
            </a:pPr>
            <a:r>
              <a:rPr lang="en-US" b="0" dirty="0" smtClean="0"/>
              <a:t>Change happens over time, not overnight</a:t>
            </a:r>
          </a:p>
          <a:p>
            <a:pPr marL="228600" indent="-228600">
              <a:buFont typeface="+mj-lt"/>
              <a:buAutoNum type="arabicPeriod"/>
            </a:pPr>
            <a:r>
              <a:rPr lang="en-US" b="0" dirty="0" smtClean="0"/>
              <a:t>It is a continuous</a:t>
            </a:r>
            <a:r>
              <a:rPr lang="en-US" b="0" baseline="0" dirty="0" smtClean="0"/>
              <a:t> cycle, not a one-time event</a:t>
            </a:r>
          </a:p>
          <a:p>
            <a:pPr marL="228600" indent="-228600">
              <a:buFont typeface="+mj-lt"/>
              <a:buAutoNum type="arabicPeriod"/>
            </a:pPr>
            <a:r>
              <a:rPr lang="en-US" b="0" baseline="0" dirty="0" smtClean="0"/>
              <a:t>We play a role in every phase, but we’re not alone – we have a road map and support along the way</a:t>
            </a: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baseline="0" dirty="0" smtClean="0"/>
              <a:t>Review each of the stages of change (top graphic – first animation</a:t>
            </a:r>
          </a:p>
          <a:p>
            <a:pPr marL="171450" indent="-171450">
              <a:buFont typeface="Arial" panose="020B0604020202020204" pitchFamily="34" charset="0"/>
              <a:buChar char="•"/>
            </a:pPr>
            <a:r>
              <a:rPr lang="en-US" b="0" baseline="0" dirty="0" smtClean="0"/>
              <a:t>Review each of the roles, and some of the types of activity that occurs – second animation</a:t>
            </a:r>
          </a:p>
          <a:p>
            <a:pPr marL="171450" indent="-171450">
              <a:buFont typeface="Arial" panose="020B0604020202020204" pitchFamily="34" charset="0"/>
              <a:buChar char="•"/>
            </a:pPr>
            <a:r>
              <a:rPr lang="en-US" b="0" baseline="0" dirty="0" smtClean="0"/>
              <a:t>Point out how examples from the previous brainstorm activity are captured here</a:t>
            </a:r>
          </a:p>
          <a:p>
            <a:pPr marL="171450" indent="-171450">
              <a:buFont typeface="Arial" panose="020B0604020202020204" pitchFamily="34" charset="0"/>
              <a:buChar char="•"/>
            </a:pPr>
            <a:r>
              <a:rPr lang="en-US" b="0" baseline="0" dirty="0" smtClean="0"/>
              <a:t>Ask team, “So, Where are we right now?”</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5 min</a:t>
            </a:r>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22</a:t>
            </a:fld>
            <a:endParaRPr lang="en-US"/>
          </a:p>
        </p:txBody>
      </p:sp>
    </p:spTree>
    <p:extLst>
      <p:ext uri="{BB962C8B-B14F-4D97-AF65-F5344CB8AC3E}">
        <p14:creationId xmlns:p14="http://schemas.microsoft.com/office/powerpoint/2010/main" val="388330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23</a:t>
            </a:r>
            <a:r>
              <a:rPr lang="en-US" b="1" baseline="0" dirty="0" smtClean="0"/>
              <a:t>   </a:t>
            </a:r>
            <a:r>
              <a:rPr lang="en-US" b="1" dirty="0" smtClean="0"/>
              <a:t>Materials: Copies of Facilitation Guide and Toolkit</a:t>
            </a:r>
          </a:p>
          <a:p>
            <a:endParaRPr lang="en-US" dirty="0" smtClean="0"/>
          </a:p>
          <a:p>
            <a:r>
              <a:rPr lang="en-US" b="1" dirty="0" smtClean="0"/>
              <a:t>Key Learning Points:</a:t>
            </a:r>
          </a:p>
          <a:p>
            <a:pPr marL="228600" indent="-228600">
              <a:buFont typeface="+mj-lt"/>
              <a:buAutoNum type="arabicPeriod"/>
            </a:pPr>
            <a:r>
              <a:rPr lang="en-US" b="0" dirty="0" smtClean="0"/>
              <a:t>These cascade sessions are part</a:t>
            </a:r>
            <a:r>
              <a:rPr lang="en-US" b="0" baseline="0" dirty="0" smtClean="0"/>
              <a:t> of our readiness activity and the beginning of our communication efforts</a:t>
            </a:r>
          </a:p>
          <a:p>
            <a:pPr marL="228600" indent="-228600">
              <a:buFont typeface="+mj-lt"/>
              <a:buAutoNum type="arabicPeriod"/>
            </a:pPr>
            <a:r>
              <a:rPr lang="en-US" b="0" baseline="0" dirty="0" smtClean="0"/>
              <a:t>The </a:t>
            </a:r>
            <a:r>
              <a:rPr lang="en-US" b="1" baseline="0" dirty="0" smtClean="0"/>
              <a:t>Facilitation Guide </a:t>
            </a:r>
            <a:r>
              <a:rPr lang="en-US" b="0" baseline="0" dirty="0" smtClean="0"/>
              <a:t>will support the Cascade Sessions – It contains everything you need to prepare for and facilitate your Session</a:t>
            </a:r>
          </a:p>
          <a:p>
            <a:pPr marL="228600" indent="-228600">
              <a:buFont typeface="+mj-lt"/>
              <a:buAutoNum type="arabicPeriod"/>
            </a:pPr>
            <a:r>
              <a:rPr lang="en-US" b="0" baseline="0" dirty="0" smtClean="0"/>
              <a:t>The </a:t>
            </a:r>
            <a:r>
              <a:rPr lang="en-US" b="1" baseline="0" dirty="0" smtClean="0"/>
              <a:t>Toolkit </a:t>
            </a:r>
            <a:r>
              <a:rPr lang="en-US" b="0" baseline="0" dirty="0" smtClean="0"/>
              <a:t>contains additional activities and resources that support each phase</a:t>
            </a:r>
          </a:p>
          <a:p>
            <a:pPr marL="0" indent="0">
              <a:buFont typeface="+mj-lt"/>
              <a:buNone/>
            </a:pPr>
            <a:r>
              <a:rPr lang="en-US" b="1" dirty="0" smtClean="0"/>
              <a:t>Actions:</a:t>
            </a:r>
          </a:p>
          <a:p>
            <a:pPr marL="171450" indent="-171450">
              <a:buFont typeface="Arial" panose="020B0604020202020204" pitchFamily="34" charset="0"/>
              <a:buChar char="•"/>
            </a:pPr>
            <a:r>
              <a:rPr lang="en-US" b="0" dirty="0" smtClean="0"/>
              <a:t>Show Facilitation Guide (</a:t>
            </a:r>
            <a:r>
              <a:rPr lang="en-US" b="0" baseline="0" dirty="0" smtClean="0"/>
              <a:t>For Now)  and </a:t>
            </a:r>
            <a:r>
              <a:rPr lang="en-US" b="0" dirty="0" smtClean="0"/>
              <a:t>Toolkit (</a:t>
            </a:r>
            <a:r>
              <a:rPr lang="en-US" b="0" baseline="0" dirty="0" smtClean="0"/>
              <a:t>For Later)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Facilitation Guide </a:t>
            </a:r>
            <a:r>
              <a:rPr lang="en-US" sz="1200" dirty="0" smtClean="0"/>
              <a:t>created for WSU leaders at all levels to support the cascade of the 2016-2021 Strategic Plan throughout their S/C/Ds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It contains materials, checklists, preparation exercises and activities to customize content, as well as support resources and contact information to help with preparation and facilitation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The Toolkit contains additional resources and materials to build engagement and sustain momentum over time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It will help managers and individuals navigate and lead change</a:t>
            </a:r>
            <a:endParaRPr lang="en-US" b="1" dirty="0" smtClean="0"/>
          </a:p>
          <a:p>
            <a:r>
              <a:rPr lang="en-US" b="1" dirty="0" smtClean="0"/>
              <a:t>Time</a:t>
            </a:r>
            <a:r>
              <a:rPr lang="en-US" b="1" baseline="0" dirty="0" smtClean="0"/>
              <a:t>  </a:t>
            </a:r>
            <a:r>
              <a:rPr lang="en-US" dirty="0" smtClean="0">
                <a:solidFill>
                  <a:srgbClr val="FF0000"/>
                </a:solidFill>
              </a:rPr>
              <a:t>5 min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23</a:t>
            </a:fld>
            <a:endParaRPr lang="en-US"/>
          </a:p>
        </p:txBody>
      </p:sp>
    </p:spTree>
    <p:extLst>
      <p:ext uri="{BB962C8B-B14F-4D97-AF65-F5344CB8AC3E}">
        <p14:creationId xmlns:p14="http://schemas.microsoft.com/office/powerpoint/2010/main" val="1705661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24</a:t>
            </a:r>
          </a:p>
          <a:p>
            <a:r>
              <a:rPr lang="en-US" b="1" dirty="0" smtClean="0"/>
              <a:t>Materials:</a:t>
            </a:r>
            <a:r>
              <a:rPr lang="en-US" b="1" baseline="0" dirty="0" smtClean="0"/>
              <a:t> </a:t>
            </a:r>
          </a:p>
          <a:p>
            <a:pPr marL="171450" indent="-171450">
              <a:buFont typeface="Arial" panose="020B0604020202020204" pitchFamily="34" charset="0"/>
              <a:buChar char="•"/>
            </a:pPr>
            <a:r>
              <a:rPr lang="en-US" b="1" baseline="0" dirty="0" smtClean="0"/>
              <a:t>“Commitment poster”</a:t>
            </a:r>
          </a:p>
          <a:p>
            <a:pPr marL="171450" indent="-171450">
              <a:buFont typeface="Arial" panose="020B0604020202020204" pitchFamily="34" charset="0"/>
              <a:buChar char="•"/>
            </a:pPr>
            <a:r>
              <a:rPr lang="en-US" b="1" baseline="0" dirty="0" smtClean="0"/>
              <a:t>Camera/Phone for team photo (optional)</a:t>
            </a:r>
          </a:p>
          <a:p>
            <a:endParaRPr lang="en-US" dirty="0" smtClean="0"/>
          </a:p>
          <a:p>
            <a:r>
              <a:rPr lang="en-US" b="1" dirty="0" smtClean="0"/>
              <a:t>Key Learning Points:</a:t>
            </a:r>
          </a:p>
          <a:p>
            <a:pPr marL="228600" indent="-228600">
              <a:buFont typeface="+mj-lt"/>
              <a:buAutoNum type="arabicPeriod"/>
            </a:pPr>
            <a:r>
              <a:rPr lang="en-US" b="0" dirty="0" smtClean="0"/>
              <a:t>Gain clarity</a:t>
            </a:r>
            <a:r>
              <a:rPr lang="en-US" b="0" baseline="0" dirty="0" smtClean="0"/>
              <a:t> about next steps – Continue Cascade Meetings</a:t>
            </a:r>
          </a:p>
          <a:p>
            <a:pPr marL="228600" indent="-228600">
              <a:buFont typeface="+mj-lt"/>
              <a:buAutoNum type="arabicPeriod"/>
            </a:pPr>
            <a:r>
              <a:rPr lang="en-US" b="0" baseline="0" dirty="0" smtClean="0"/>
              <a:t>Identify actions for leaders, team, individuals</a:t>
            </a:r>
          </a:p>
          <a:p>
            <a:pPr marL="228600" indent="-228600">
              <a:buFont typeface="+mj-lt"/>
              <a:buAutoNum type="arabicPeriod"/>
            </a:pPr>
            <a:r>
              <a:rPr lang="en-US" b="0" baseline="0" dirty="0" smtClean="0"/>
              <a:t>Get commitment on 1 important thing (SMART)</a:t>
            </a:r>
          </a:p>
          <a:p>
            <a:pPr marL="228600" indent="-228600">
              <a:buFont typeface="+mj-lt"/>
              <a:buAutoNum type="arabicPeriod"/>
            </a:pPr>
            <a:r>
              <a:rPr lang="en-US" b="0" baseline="0" dirty="0" smtClean="0"/>
              <a:t>Identify how the team will track and support progress</a:t>
            </a:r>
          </a:p>
          <a:p>
            <a:pPr marL="228600" indent="-228600">
              <a:buFont typeface="+mj-lt"/>
              <a:buAutoNum type="arabicPeriod"/>
            </a:pPr>
            <a:r>
              <a:rPr lang="en-US" b="0" baseline="0" dirty="0" smtClean="0"/>
              <a:t>Have team sign and date</a:t>
            </a:r>
          </a:p>
          <a:p>
            <a:pPr marL="228600" indent="-228600">
              <a:buFont typeface="+mj-lt"/>
              <a:buAutoNum type="arabicPeriod"/>
            </a:pPr>
            <a:r>
              <a:rPr lang="en-US" sz="1200" kern="1200" dirty="0" smtClean="0">
                <a:solidFill>
                  <a:schemeClr val="tx1"/>
                </a:solidFill>
                <a:effectLst/>
                <a:latin typeface="+mn-lt"/>
                <a:ea typeface="+mn-ea"/>
                <a:cs typeface="+mn-cs"/>
              </a:rPr>
              <a:t>Take team photo; send copy to Marketing (Christa Clark Raju </a:t>
            </a:r>
            <a:r>
              <a:rPr lang="en-US" sz="1200" u="sng" kern="1200" dirty="0" smtClean="0">
                <a:solidFill>
                  <a:schemeClr val="tx1"/>
                </a:solidFill>
                <a:effectLst/>
                <a:latin typeface="+mn-lt"/>
                <a:ea typeface="+mn-ea"/>
                <a:cs typeface="+mn-cs"/>
                <a:hlinkClick r:id="rId3"/>
              </a:rPr>
              <a:t>ccraju@wayne.edu</a:t>
            </a:r>
            <a:r>
              <a:rPr lang="en-US" sz="1200" u="sng" kern="1200" dirty="0" smtClean="0">
                <a:solidFill>
                  <a:schemeClr val="tx1"/>
                </a:solidFill>
                <a:effectLst/>
                <a:latin typeface="+mn-lt"/>
                <a:ea typeface="+mn-ea"/>
                <a:cs typeface="+mn-cs"/>
              </a:rPr>
              <a:t>)</a:t>
            </a:r>
            <a:endParaRPr lang="en-US" dirty="0" smtClean="0"/>
          </a:p>
          <a:p>
            <a:r>
              <a:rPr lang="en-US" b="1" dirty="0" smtClean="0"/>
              <a:t>Actions:</a:t>
            </a:r>
          </a:p>
          <a:p>
            <a:pPr marL="171450" indent="-171450">
              <a:buFont typeface="Arial" panose="020B0604020202020204" pitchFamily="34" charset="0"/>
              <a:buChar char="•"/>
            </a:pPr>
            <a:r>
              <a:rPr lang="en-US" b="0" dirty="0" smtClean="0"/>
              <a:t>Review next steps </a:t>
            </a:r>
          </a:p>
          <a:p>
            <a:pPr marL="171450" indent="-171450">
              <a:buFont typeface="Arial" panose="020B0604020202020204" pitchFamily="34" charset="0"/>
              <a:buChar char="•"/>
            </a:pPr>
            <a:r>
              <a:rPr lang="en-US" b="0" dirty="0" smtClean="0"/>
              <a:t>Create</a:t>
            </a:r>
            <a:r>
              <a:rPr lang="en-US" b="0" baseline="0" dirty="0" smtClean="0"/>
              <a:t> a Commitment Parchment with signatures</a:t>
            </a:r>
          </a:p>
          <a:p>
            <a:pPr marL="171450" indent="-171450">
              <a:buFont typeface="Arial" panose="020B0604020202020204" pitchFamily="34" charset="0"/>
              <a:buChar char="•"/>
            </a:pPr>
            <a:r>
              <a:rPr lang="en-US" b="0" baseline="0" dirty="0" smtClean="0"/>
              <a:t>Thank participants for their candid conversation and input, and express enthusiasm/expectations for continued work together </a:t>
            </a:r>
            <a:endParaRPr lang="en-US" dirty="0" smtClean="0"/>
          </a:p>
          <a:p>
            <a:r>
              <a:rPr lang="en-US" b="1" dirty="0" smtClean="0"/>
              <a:t>Time</a:t>
            </a:r>
            <a:r>
              <a:rPr lang="en-US" b="1" baseline="0" dirty="0" smtClean="0"/>
              <a:t> </a:t>
            </a:r>
            <a:r>
              <a:rPr lang="en-US" dirty="0" smtClean="0">
                <a:solidFill>
                  <a:srgbClr val="FF0000"/>
                </a:solidFill>
              </a:rPr>
              <a:t>10 min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24</a:t>
            </a:fld>
            <a:endParaRPr lang="en-US"/>
          </a:p>
        </p:txBody>
      </p:sp>
    </p:spTree>
    <p:extLst>
      <p:ext uri="{BB962C8B-B14F-4D97-AF65-F5344CB8AC3E}">
        <p14:creationId xmlns:p14="http://schemas.microsoft.com/office/powerpoint/2010/main" val="60589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a:t>
            </a:r>
          </a:p>
          <a:p>
            <a:r>
              <a:rPr lang="en-US" b="1" dirty="0" smtClean="0"/>
              <a:t>Note: Slides</a:t>
            </a:r>
            <a:r>
              <a:rPr lang="en-US" b="1" baseline="0" dirty="0" smtClean="0"/>
              <a:t> 3-16 provide a high-level overview of the 2016-2021 Strategic Plan. There is 15 minutes allotted for this entire section – that’s about a minute for each slide.</a:t>
            </a:r>
            <a:endParaRPr lang="en-US" b="1" dirty="0" smtClean="0"/>
          </a:p>
          <a:p>
            <a:endParaRPr lang="en-US" dirty="0" smtClean="0"/>
          </a:p>
          <a:p>
            <a:r>
              <a:rPr lang="en-US" b="1" dirty="0" smtClean="0"/>
              <a:t>Key Learning Points:</a:t>
            </a:r>
          </a:p>
          <a:p>
            <a:pPr marL="228600" indent="-228600">
              <a:buFont typeface="+mj-lt"/>
              <a:buAutoNum type="arabicPeriod"/>
            </a:pPr>
            <a:r>
              <a:rPr lang="en-US" b="0" dirty="0" smtClean="0"/>
              <a:t>These words </a:t>
            </a:r>
            <a:r>
              <a:rPr lang="en-US" b="0" baseline="0" dirty="0" smtClean="0"/>
              <a:t>integrate our mission, vision and values into one statement that unites us in a shared purpose. It reminds us of what we will be known for, the positive impact we will make for our students and the communities we serve, and how we will get there.</a:t>
            </a: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Read</a:t>
            </a:r>
            <a:r>
              <a:rPr lang="en-US" b="0" baseline="0" dirty="0" smtClean="0"/>
              <a:t> statement / optional: ask a participant to read</a:t>
            </a:r>
          </a:p>
          <a:p>
            <a:pPr marL="171450" indent="-171450">
              <a:buFont typeface="Arial" panose="020B0604020202020204" pitchFamily="34" charset="0"/>
              <a:buChar char="•"/>
            </a:pPr>
            <a:r>
              <a:rPr lang="en-US" b="0" baseline="0" dirty="0" smtClean="0"/>
              <a:t>Refrain from diving deep into each statement – just begin to create awareness</a:t>
            </a:r>
          </a:p>
          <a:p>
            <a:pPr marL="171450" indent="-171450">
              <a:buFont typeface="Arial" panose="020B0604020202020204" pitchFamily="34" charset="0"/>
              <a:buChar char="•"/>
            </a:pPr>
            <a:r>
              <a:rPr lang="en-US" b="0" baseline="0" dirty="0" smtClean="0"/>
              <a:t>Relate the Key Learning Points (use your own “voice”)</a:t>
            </a:r>
          </a:p>
          <a:p>
            <a:pPr marL="171450" indent="-171450">
              <a:buFont typeface="Arial" panose="020B0604020202020204" pitchFamily="34" charset="0"/>
              <a:buChar char="•"/>
            </a:pPr>
            <a:r>
              <a:rPr lang="en-US" b="0" baseline="0" dirty="0" smtClean="0"/>
              <a:t>Say, “Now, let’s look at each of those elements, one at a time.”</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3</a:t>
            </a:fld>
            <a:endParaRPr lang="en-US"/>
          </a:p>
        </p:txBody>
      </p:sp>
    </p:spTree>
    <p:extLst>
      <p:ext uri="{BB962C8B-B14F-4D97-AF65-F5344CB8AC3E}">
        <p14:creationId xmlns:p14="http://schemas.microsoft.com/office/powerpoint/2010/main" val="384840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a:t>
            </a:r>
          </a:p>
          <a:p>
            <a:r>
              <a:rPr lang="en-US" b="1" dirty="0" smtClean="0"/>
              <a:t>Slides</a:t>
            </a:r>
            <a:r>
              <a:rPr lang="en-US" b="1" baseline="0" dirty="0" smtClean="0"/>
              <a:t> 3-16 provide a high-level overview of the 2016-2021 Strategic Plan.  </a:t>
            </a:r>
            <a:endParaRPr lang="en-US" b="1" dirty="0" smtClean="0"/>
          </a:p>
          <a:p>
            <a:endParaRPr lang="en-US" dirty="0" smtClean="0"/>
          </a:p>
          <a:p>
            <a:r>
              <a:rPr lang="en-US" b="1" dirty="0" smtClean="0"/>
              <a:t>Key Learning Points:</a:t>
            </a:r>
          </a:p>
          <a:p>
            <a:pPr marL="228600" indent="-228600">
              <a:buFont typeface="+mj-lt"/>
              <a:buAutoNum type="arabicPeriod"/>
            </a:pPr>
            <a:r>
              <a:rPr lang="en-US" b="0" dirty="0" smtClean="0"/>
              <a:t>Our Vision is what we will be known for.</a:t>
            </a:r>
            <a:r>
              <a:rPr lang="en-US" b="0" baseline="0" dirty="0" smtClean="0"/>
              <a:t> It is a picture of the future, meant to rally us around a common purpose and guide our actions.</a:t>
            </a:r>
          </a:p>
          <a:p>
            <a:endParaRPr lang="en-US" dirty="0" smtClean="0"/>
          </a:p>
          <a:p>
            <a:r>
              <a:rPr lang="en-US" b="1" dirty="0" smtClean="0"/>
              <a:t>Actions:</a:t>
            </a:r>
          </a:p>
          <a:p>
            <a:pPr marL="171450" indent="-171450">
              <a:buFont typeface="Arial" panose="020B0604020202020204" pitchFamily="34" charset="0"/>
              <a:buChar char="•"/>
            </a:pPr>
            <a:r>
              <a:rPr lang="en-US" b="0" dirty="0" smtClean="0"/>
              <a:t>Read</a:t>
            </a:r>
            <a:r>
              <a:rPr lang="en-US" b="0" baseline="0" dirty="0" smtClean="0"/>
              <a:t> statement / optional: ask a participant to read</a:t>
            </a:r>
          </a:p>
          <a:p>
            <a:pPr marL="171450" indent="-171450">
              <a:buFont typeface="Arial" panose="020B0604020202020204" pitchFamily="34" charset="0"/>
              <a:buChar char="•"/>
            </a:pPr>
            <a:r>
              <a:rPr lang="en-US" b="0" baseline="0" dirty="0" smtClean="0"/>
              <a:t>Relate the Key Learning Points (use your own “voice”)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Highlight key words that may be new, more meaningful for your S/C/D </a:t>
            </a:r>
            <a:endParaRPr lang="en-US" b="0"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4</a:t>
            </a:fld>
            <a:endParaRPr lang="en-US"/>
          </a:p>
        </p:txBody>
      </p:sp>
    </p:spTree>
    <p:extLst>
      <p:ext uri="{BB962C8B-B14F-4D97-AF65-F5344CB8AC3E}">
        <p14:creationId xmlns:p14="http://schemas.microsoft.com/office/powerpoint/2010/main" val="224848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5</a:t>
            </a:r>
          </a:p>
          <a:p>
            <a:r>
              <a:rPr lang="en-US" b="1" dirty="0" smtClean="0"/>
              <a:t>Slides</a:t>
            </a:r>
            <a:r>
              <a:rPr lang="en-US" b="1" baseline="0" dirty="0" smtClean="0"/>
              <a:t> 3-16 provide a high-level overview of the 2016-2021 Strategic Plan.  </a:t>
            </a:r>
            <a:endParaRPr lang="en-US" b="1" dirty="0" smtClean="0"/>
          </a:p>
          <a:p>
            <a:endParaRPr lang="en-US" dirty="0" smtClean="0"/>
          </a:p>
          <a:p>
            <a:r>
              <a:rPr lang="en-US" b="1" dirty="0" smtClean="0"/>
              <a:t>Key Learning Points:</a:t>
            </a:r>
          </a:p>
          <a:p>
            <a:pPr marL="228600" indent="-228600">
              <a:buFont typeface="+mj-lt"/>
              <a:buAutoNum type="arabicPeriod"/>
            </a:pPr>
            <a:r>
              <a:rPr lang="en-US" b="0" dirty="0" smtClean="0"/>
              <a:t>Our Mission is what we do on the road to realizing our Vision.</a:t>
            </a:r>
            <a:endParaRPr lang="en-US" b="0" baseline="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Read</a:t>
            </a:r>
            <a:r>
              <a:rPr lang="en-US" b="0" baseline="0" dirty="0" smtClean="0"/>
              <a:t> statement / optional: ask a participant to read</a:t>
            </a:r>
          </a:p>
          <a:p>
            <a:pPr marL="171450" indent="-171450">
              <a:buFont typeface="Arial" panose="020B0604020202020204" pitchFamily="34" charset="0"/>
              <a:buChar char="•"/>
            </a:pPr>
            <a:r>
              <a:rPr lang="en-US" b="0" baseline="0" dirty="0" smtClean="0"/>
              <a:t>Relate the Key Learning Points (use your own “voice”)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Highlight key words that may be new, more meaningful for your S/C/D </a:t>
            </a:r>
            <a:endParaRPr lang="en-US" b="0"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5</a:t>
            </a:fld>
            <a:endParaRPr lang="en-US"/>
          </a:p>
        </p:txBody>
      </p:sp>
    </p:spTree>
    <p:extLst>
      <p:ext uri="{BB962C8B-B14F-4D97-AF65-F5344CB8AC3E}">
        <p14:creationId xmlns:p14="http://schemas.microsoft.com/office/powerpoint/2010/main" val="194681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6</a:t>
            </a:r>
          </a:p>
          <a:p>
            <a:r>
              <a:rPr lang="en-US" b="1" dirty="0" smtClean="0"/>
              <a:t>Slides</a:t>
            </a:r>
            <a:r>
              <a:rPr lang="en-US" b="1" baseline="0" dirty="0" smtClean="0"/>
              <a:t> 3-16 provide a high-level overview of the 2016-2021 Strategic Plan.  </a:t>
            </a:r>
            <a:endParaRPr lang="en-US" b="1" dirty="0" smtClean="0"/>
          </a:p>
          <a:p>
            <a:endParaRPr lang="en-US" dirty="0" smtClean="0"/>
          </a:p>
          <a:p>
            <a:r>
              <a:rPr lang="en-US" b="1" dirty="0" smtClean="0"/>
              <a:t>Key Learning Points:</a:t>
            </a:r>
          </a:p>
          <a:p>
            <a:pPr marL="228600" indent="-228600">
              <a:buFont typeface="+mj-lt"/>
              <a:buAutoNum type="arabicPeriod"/>
            </a:pPr>
            <a:r>
              <a:rPr lang="en-US" b="0" dirty="0" smtClean="0"/>
              <a:t>Our Values are “how” we get there, they guide our behaviors help us shape our culture. </a:t>
            </a:r>
          </a:p>
          <a:p>
            <a:pPr marL="228600" indent="-228600">
              <a:buFont typeface="+mj-lt"/>
              <a:buAutoNum type="arabicPeriod"/>
            </a:pPr>
            <a:endParaRPr lang="en-US" dirty="0" smtClean="0"/>
          </a:p>
          <a:p>
            <a:r>
              <a:rPr lang="en-US" b="1" dirty="0" smtClean="0"/>
              <a:t>Actions:</a:t>
            </a:r>
          </a:p>
          <a:p>
            <a:pPr marL="171450" indent="-171450">
              <a:buFont typeface="Arial" panose="020B0604020202020204" pitchFamily="34" charset="0"/>
              <a:buChar char="•"/>
            </a:pPr>
            <a:r>
              <a:rPr lang="en-US" b="0" dirty="0" smtClean="0"/>
              <a:t>Read</a:t>
            </a:r>
            <a:r>
              <a:rPr lang="en-US" b="0" baseline="0" dirty="0" smtClean="0"/>
              <a:t> statement / optional: ask a participant to read</a:t>
            </a:r>
          </a:p>
          <a:p>
            <a:pPr marL="171450" indent="-171450">
              <a:buFont typeface="Arial" panose="020B0604020202020204" pitchFamily="34" charset="0"/>
              <a:buChar char="•"/>
            </a:pPr>
            <a:r>
              <a:rPr lang="en-US" b="0" baseline="0" dirty="0" smtClean="0"/>
              <a:t>Relate the Key Learning Points (use your own “voice”)</a:t>
            </a:r>
          </a:p>
          <a:p>
            <a:pPr marL="171450" indent="-171450">
              <a:buFont typeface="Arial" panose="020B0604020202020204" pitchFamily="34" charset="0"/>
              <a:buChar char="•"/>
            </a:pPr>
            <a:r>
              <a:rPr lang="en-US" b="0" baseline="0" dirty="0" smtClean="0"/>
              <a:t>Say, “Let’s take a look at the WSU Values…” or similar</a:t>
            </a:r>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6</a:t>
            </a:fld>
            <a:endParaRPr lang="en-US"/>
          </a:p>
        </p:txBody>
      </p:sp>
    </p:spTree>
    <p:extLst>
      <p:ext uri="{BB962C8B-B14F-4D97-AF65-F5344CB8AC3E}">
        <p14:creationId xmlns:p14="http://schemas.microsoft.com/office/powerpoint/2010/main" val="60652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7</a:t>
            </a:r>
          </a:p>
          <a:p>
            <a:endParaRPr lang="en-US" dirty="0" smtClean="0"/>
          </a:p>
          <a:p>
            <a:r>
              <a:rPr lang="en-US" b="1" dirty="0" smtClean="0"/>
              <a:t>Key Learning Points: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smtClean="0"/>
              <a:t>Five Values</a:t>
            </a:r>
            <a:r>
              <a:rPr lang="en-US" b="0" baseline="0" dirty="0" smtClean="0"/>
              <a:t> have been identified to help us build a culture of excellence – where everyone feels valued, can contribute fully and collaborate at the highest levels.</a:t>
            </a:r>
          </a:p>
          <a:p>
            <a:pPr marL="228600" indent="-228600">
              <a:buFont typeface="+mj-lt"/>
              <a:buAutoNum type="arabicPeriod"/>
            </a:pPr>
            <a:r>
              <a:rPr lang="en-US" b="0" dirty="0" smtClean="0"/>
              <a:t>Today, we’ll build our awareness of these values, explore how they resonate for us personally, and identify</a:t>
            </a:r>
            <a:r>
              <a:rPr lang="en-US" b="0" baseline="0" dirty="0" smtClean="0"/>
              <a:t> how they link to our goals.  </a:t>
            </a:r>
          </a:p>
          <a:p>
            <a:endParaRPr lang="en-US" dirty="0" smtClean="0"/>
          </a:p>
          <a:p>
            <a:r>
              <a:rPr lang="en-US" b="1" dirty="0" smtClean="0"/>
              <a:t>Actions:</a:t>
            </a:r>
          </a:p>
          <a:p>
            <a:pPr marL="171450" indent="-171450">
              <a:buFont typeface="Arial" panose="020B0604020202020204" pitchFamily="34" charset="0"/>
              <a:buChar char="•"/>
            </a:pPr>
            <a:r>
              <a:rPr lang="en-US" b="0" baseline="0" dirty="0" smtClean="0"/>
              <a:t>Review each Value</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7</a:t>
            </a:fld>
            <a:endParaRPr lang="en-US"/>
          </a:p>
        </p:txBody>
      </p:sp>
    </p:spTree>
    <p:extLst>
      <p:ext uri="{BB962C8B-B14F-4D97-AF65-F5344CB8AC3E}">
        <p14:creationId xmlns:p14="http://schemas.microsoft.com/office/powerpoint/2010/main" val="352288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8</a:t>
            </a:r>
          </a:p>
          <a:p>
            <a:endParaRPr lang="en-US" dirty="0" smtClean="0"/>
          </a:p>
          <a:p>
            <a:r>
              <a:rPr lang="en-US" b="1" dirty="0" smtClean="0"/>
              <a:t>Key Learning Points:</a:t>
            </a:r>
          </a:p>
          <a:p>
            <a:pPr marL="228600" indent="-228600">
              <a:buFont typeface="+mj-lt"/>
              <a:buAutoNum type="arabicPeriod"/>
            </a:pPr>
            <a:r>
              <a:rPr lang="en-US" b="0" dirty="0" smtClean="0"/>
              <a:t>Our Mission, Vision and Values provide the roadmap for where we’re going and how we’ll get there. </a:t>
            </a:r>
          </a:p>
          <a:p>
            <a:pPr marL="228600" indent="-228600">
              <a:buFont typeface="+mj-lt"/>
              <a:buAutoNum type="arabicPeriod"/>
            </a:pPr>
            <a:r>
              <a:rPr lang="en-US" b="0" dirty="0" smtClean="0"/>
              <a:t>These</a:t>
            </a:r>
            <a:r>
              <a:rPr lang="en-US" b="0" baseline="0" dirty="0" smtClean="0"/>
              <a:t> seven Strategic Focus Areas help us align our activity to achieve the “Distinctively Wayne State” student experience</a:t>
            </a:r>
            <a:endParaRPr lang="en-US" dirty="0" smtClean="0"/>
          </a:p>
          <a:p>
            <a:endParaRPr lang="en-US" b="1" dirty="0" smtClean="0"/>
          </a:p>
          <a:p>
            <a:r>
              <a:rPr lang="en-US" b="1" dirty="0" smtClean="0"/>
              <a:t>Actions:</a:t>
            </a:r>
          </a:p>
          <a:p>
            <a:pPr marL="171450" indent="-171450">
              <a:buFont typeface="Arial" panose="020B0604020202020204" pitchFamily="34" charset="0"/>
              <a:buChar char="•"/>
            </a:pPr>
            <a:r>
              <a:rPr lang="en-US" b="0" dirty="0" smtClean="0"/>
              <a:t>Review the focus areas quickly</a:t>
            </a:r>
          </a:p>
          <a:p>
            <a:pPr marL="171450" indent="-171450">
              <a:buFont typeface="Arial" panose="020B0604020202020204" pitchFamily="34" charset="0"/>
              <a:buChar char="•"/>
            </a:pPr>
            <a:r>
              <a:rPr lang="en-US" b="0" dirty="0" smtClean="0"/>
              <a:t>Say,</a:t>
            </a:r>
            <a:r>
              <a:rPr lang="en-US" b="0" baseline="0" dirty="0" smtClean="0"/>
              <a:t> “Let’s take a look at each of these areas and the goals associated with each one. </a:t>
            </a:r>
          </a:p>
          <a:p>
            <a:pPr marL="171450" indent="-171450">
              <a:buFont typeface="Arial" panose="020B0604020202020204" pitchFamily="34" charset="0"/>
              <a:buChar char="•"/>
            </a:pPr>
            <a:r>
              <a:rPr lang="en-US" b="0" baseline="0" dirty="0" smtClean="0"/>
              <a:t>As we review them, think about how our goals and strategic plans might support each one”</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8</a:t>
            </a:fld>
            <a:endParaRPr lang="en-US"/>
          </a:p>
        </p:txBody>
      </p:sp>
    </p:spTree>
    <p:extLst>
      <p:ext uri="{BB962C8B-B14F-4D97-AF65-F5344CB8AC3E}">
        <p14:creationId xmlns:p14="http://schemas.microsoft.com/office/powerpoint/2010/main" val="46293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9</a:t>
            </a:r>
          </a:p>
          <a:p>
            <a:endParaRPr lang="en-US" dirty="0" smtClean="0"/>
          </a:p>
          <a:p>
            <a:r>
              <a:rPr lang="en-US" b="1" dirty="0" smtClean="0"/>
              <a:t>Key Learning Points:</a:t>
            </a:r>
          </a:p>
          <a:p>
            <a:pPr marL="228600" indent="-228600">
              <a:buFont typeface="+mj-lt"/>
              <a:buAutoNum type="arabicPeriod"/>
            </a:pPr>
            <a:r>
              <a:rPr lang="en-US" b="0" dirty="0" smtClean="0"/>
              <a:t>Student Success</a:t>
            </a:r>
            <a:r>
              <a:rPr lang="en-US" b="0" baseline="0" dirty="0" smtClean="0"/>
              <a:t> is our top priority.</a:t>
            </a:r>
            <a:endParaRPr lang="en-US" b="0" dirty="0" smtClean="0"/>
          </a:p>
          <a:p>
            <a:endParaRPr lang="en-US" dirty="0" smtClean="0"/>
          </a:p>
          <a:p>
            <a:r>
              <a:rPr lang="en-US" b="1" dirty="0" smtClean="0"/>
              <a:t>Actions:</a:t>
            </a:r>
          </a:p>
          <a:p>
            <a:pPr marL="171450" indent="-171450">
              <a:buFont typeface="Arial" panose="020B0604020202020204" pitchFamily="34" charset="0"/>
              <a:buChar char="•"/>
            </a:pPr>
            <a:r>
              <a:rPr lang="en-US" b="0" dirty="0" smtClean="0"/>
              <a:t>Review definition and goals</a:t>
            </a:r>
            <a:endParaRPr lang="en-US" dirty="0" smtClean="0"/>
          </a:p>
          <a:p>
            <a:endParaRPr lang="en-US" b="1" dirty="0" smtClean="0"/>
          </a:p>
          <a:p>
            <a:r>
              <a:rPr lang="en-US" b="1" dirty="0" smtClean="0"/>
              <a:t>Time</a:t>
            </a:r>
            <a:r>
              <a:rPr lang="en-US" b="1" baseline="0" dirty="0" smtClean="0"/>
              <a:t> </a:t>
            </a:r>
            <a:r>
              <a:rPr lang="en-US" dirty="0" smtClean="0">
                <a:solidFill>
                  <a:srgbClr val="FF0000"/>
                </a:solidFill>
              </a:rPr>
              <a:t>15 Min (Total time for entire Strategic Plan Review)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5CA257-23C3-4C35-B75D-3AFF66AA4018}" type="slidenum">
              <a:rPr lang="en-US" smtClean="0"/>
              <a:t>9</a:t>
            </a:fld>
            <a:endParaRPr lang="en-US"/>
          </a:p>
        </p:txBody>
      </p:sp>
    </p:spTree>
    <p:extLst>
      <p:ext uri="{BB962C8B-B14F-4D97-AF65-F5344CB8AC3E}">
        <p14:creationId xmlns:p14="http://schemas.microsoft.com/office/powerpoint/2010/main" val="192049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24F284-7A60-F44C-AE82-2EBDF0618BDD}"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96032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4F284-7A60-F44C-AE82-2EBDF0618BDD}"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428083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4F284-7A60-F44C-AE82-2EBDF0618BDD}"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134192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4F284-7A60-F44C-AE82-2EBDF0618BDD}"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275480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4F284-7A60-F44C-AE82-2EBDF0618BDD}"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360173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4F284-7A60-F44C-AE82-2EBDF0618BDD}"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250981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4F284-7A60-F44C-AE82-2EBDF0618BDD}"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68585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4F284-7A60-F44C-AE82-2EBDF0618BDD}"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4236390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4F284-7A60-F44C-AE82-2EBDF0618BDD}" type="datetimeFigureOut">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281472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4F284-7A60-F44C-AE82-2EBDF0618BDD}"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326659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4F284-7A60-F44C-AE82-2EBDF0618BDD}"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735C-3717-BD44-AAAF-FA77538E4492}" type="slidenum">
              <a:rPr lang="en-US" smtClean="0"/>
              <a:t>‹#›</a:t>
            </a:fld>
            <a:endParaRPr lang="en-US"/>
          </a:p>
        </p:txBody>
      </p:sp>
    </p:spTree>
    <p:extLst>
      <p:ext uri="{BB962C8B-B14F-4D97-AF65-F5344CB8AC3E}">
        <p14:creationId xmlns:p14="http://schemas.microsoft.com/office/powerpoint/2010/main" val="381093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4F284-7A60-F44C-AE82-2EBDF0618BDD}" type="datetimeFigureOut">
              <a:rPr lang="en-US" smtClean="0"/>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9735C-3717-BD44-AAAF-FA77538E4492}" type="slidenum">
              <a:rPr lang="en-US" smtClean="0"/>
              <a:t>‹#›</a:t>
            </a:fld>
            <a:endParaRPr lang="en-US"/>
          </a:p>
        </p:txBody>
      </p:sp>
    </p:spTree>
    <p:extLst>
      <p:ext uri="{BB962C8B-B14F-4D97-AF65-F5344CB8AC3E}">
        <p14:creationId xmlns:p14="http://schemas.microsoft.com/office/powerpoint/2010/main" val="791429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514"/>
            <a:ext cx="9144000" cy="6855486"/>
            <a:chOff x="0" y="2514"/>
            <a:chExt cx="9144000" cy="6855486"/>
          </a:xfrm>
        </p:grpSpPr>
        <p:pic>
          <p:nvPicPr>
            <p:cNvPr id="4" name="Picture 3" descr="SP_powerpoint_titlepage.jpg"/>
            <p:cNvPicPr>
              <a:picLocks noChangeAspect="1"/>
            </p:cNvPicPr>
            <p:nvPr/>
          </p:nvPicPr>
          <p:blipFill rotWithShape="1">
            <a:blip r:embed="rId3">
              <a:extLst>
                <a:ext uri="{28A0092B-C50C-407E-A947-70E740481C1C}">
                  <a14:useLocalDpi xmlns:a14="http://schemas.microsoft.com/office/drawing/2010/main" val="0"/>
                </a:ext>
              </a:extLst>
            </a:blip>
            <a:srcRect t="6008"/>
            <a:stretch/>
          </p:blipFill>
          <p:spPr>
            <a:xfrm>
              <a:off x="0" y="411982"/>
              <a:ext cx="9144000" cy="644601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93919"/>
            <a:stretch/>
          </p:blipFill>
          <p:spPr>
            <a:xfrm>
              <a:off x="0" y="2514"/>
              <a:ext cx="9144000" cy="417007"/>
            </a:xfrm>
            <a:prstGeom prst="rect">
              <a:avLst/>
            </a:prstGeom>
          </p:spPr>
        </p:pic>
      </p:grpSp>
      <p:sp>
        <p:nvSpPr>
          <p:cNvPr id="5" name="TextBox 4"/>
          <p:cNvSpPr txBox="1"/>
          <p:nvPr/>
        </p:nvSpPr>
        <p:spPr>
          <a:xfrm>
            <a:off x="3364854" y="2526631"/>
            <a:ext cx="5779146" cy="1077218"/>
          </a:xfrm>
          <a:prstGeom prst="rect">
            <a:avLst/>
          </a:prstGeom>
          <a:noFill/>
        </p:spPr>
        <p:txBody>
          <a:bodyPr wrap="none" rtlCol="0">
            <a:spAutoFit/>
          </a:bodyPr>
          <a:lstStyle/>
          <a:p>
            <a:pPr algn="r"/>
            <a:r>
              <a:rPr lang="en-US" sz="3600" dirty="0" smtClean="0">
                <a:solidFill>
                  <a:srgbClr val="213324"/>
                </a:solidFill>
              </a:rPr>
              <a:t>Leading WSU Strategic Vision</a:t>
            </a:r>
          </a:p>
          <a:p>
            <a:pPr algn="r"/>
            <a:r>
              <a:rPr lang="en-US" sz="2800" dirty="0" smtClean="0"/>
              <a:t> Fostering an Excellence-based Culture</a:t>
            </a:r>
          </a:p>
        </p:txBody>
      </p:sp>
    </p:spTree>
    <p:extLst>
      <p:ext uri="{BB962C8B-B14F-4D97-AF65-F5344CB8AC3E}">
        <p14:creationId xmlns:p14="http://schemas.microsoft.com/office/powerpoint/2010/main" val="240425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7" name="TextBox 6"/>
          <p:cNvSpPr txBox="1"/>
          <p:nvPr/>
        </p:nvSpPr>
        <p:spPr>
          <a:xfrm>
            <a:off x="530170" y="580566"/>
            <a:ext cx="3468385" cy="584775"/>
          </a:xfrm>
          <a:prstGeom prst="rect">
            <a:avLst/>
          </a:prstGeom>
          <a:noFill/>
        </p:spPr>
        <p:txBody>
          <a:bodyPr wrap="none" rtlCol="0">
            <a:spAutoFit/>
          </a:bodyPr>
          <a:lstStyle/>
          <a:p>
            <a:r>
              <a:rPr lang="en-US" sz="3200" dirty="0" smtClean="0">
                <a:solidFill>
                  <a:srgbClr val="266C42"/>
                </a:solidFill>
              </a:rPr>
              <a:t>Teaching Excellence</a:t>
            </a:r>
            <a:endParaRPr lang="en-US" sz="3200" dirty="0">
              <a:solidFill>
                <a:srgbClr val="266C42"/>
              </a:solidFill>
            </a:endParaRPr>
          </a:p>
        </p:txBody>
      </p:sp>
      <p:sp>
        <p:nvSpPr>
          <p:cNvPr id="8" name="Rectangle 7"/>
          <p:cNvSpPr/>
          <p:nvPr/>
        </p:nvSpPr>
        <p:spPr>
          <a:xfrm>
            <a:off x="753427" y="1340507"/>
            <a:ext cx="7368772" cy="4308872"/>
          </a:xfrm>
          <a:prstGeom prst="rect">
            <a:avLst/>
          </a:prstGeom>
        </p:spPr>
        <p:txBody>
          <a:bodyPr wrap="square">
            <a:spAutoFit/>
          </a:bodyPr>
          <a:lstStyle/>
          <a:p>
            <a:r>
              <a:rPr lang="en-US" dirty="0">
                <a:cs typeface="Helvetica"/>
              </a:rPr>
              <a:t>We will use proven and innovative, evidence-based, </a:t>
            </a:r>
            <a:br>
              <a:rPr lang="en-US" dirty="0">
                <a:cs typeface="Helvetica"/>
              </a:rPr>
            </a:br>
            <a:r>
              <a:rPr lang="en-US" dirty="0">
                <a:cs typeface="Helvetica"/>
              </a:rPr>
              <a:t>high-impact practices and culturally responsive and reflective pedagogies to increase levels of student engagement and learning outcomes. </a:t>
            </a:r>
          </a:p>
          <a:p>
            <a:pPr lvl="1"/>
            <a:endParaRPr lang="en-US" sz="2400" baseline="30000" dirty="0">
              <a:cs typeface="Helvetica"/>
            </a:endParaRPr>
          </a:p>
          <a:p>
            <a:pPr lvl="1" indent="-283464">
              <a:spcAft>
                <a:spcPts val="1800"/>
              </a:spcAft>
            </a:pPr>
            <a:r>
              <a:rPr lang="en-US" i="1" dirty="0">
                <a:cs typeface="Helvetica"/>
              </a:rPr>
              <a:t>Our goals for this strategic focus area are:</a:t>
            </a:r>
          </a:p>
          <a:p>
            <a:pPr marL="742950" lvl="1" indent="-285750">
              <a:spcAft>
                <a:spcPts val="1800"/>
              </a:spcAft>
              <a:buFont typeface="Arial"/>
              <a:buChar char="•"/>
            </a:pPr>
            <a:r>
              <a:rPr lang="en-US" dirty="0">
                <a:cs typeface="Helvetica"/>
              </a:rPr>
              <a:t>Enhance a culture that values teaching excellence 	</a:t>
            </a:r>
          </a:p>
          <a:p>
            <a:pPr marL="742950" lvl="1" indent="-285750">
              <a:spcAft>
                <a:spcPts val="1800"/>
              </a:spcAft>
              <a:buFont typeface="Arial"/>
              <a:buChar char="•"/>
            </a:pPr>
            <a:r>
              <a:rPr lang="en-US" dirty="0">
                <a:cs typeface="Helvetica"/>
              </a:rPr>
              <a:t>Identify and encourage the adoption of best teaching practices and the improved delivery of learning outcomes campus wide through the use of data	</a:t>
            </a:r>
          </a:p>
          <a:p>
            <a:pPr marL="742950" lvl="1" indent="-285750">
              <a:spcAft>
                <a:spcPts val="1800"/>
              </a:spcAft>
              <a:buFont typeface="Arial"/>
              <a:buChar char="•"/>
            </a:pPr>
            <a:r>
              <a:rPr lang="en-US" dirty="0">
                <a:cs typeface="Helvetica"/>
              </a:rPr>
              <a:t>Improve the quality of faculty-student relationships </a:t>
            </a:r>
            <a:br>
              <a:rPr lang="en-US" dirty="0">
                <a:cs typeface="Helvetica"/>
              </a:rPr>
            </a:br>
            <a:r>
              <a:rPr lang="en-US" dirty="0">
                <a:cs typeface="Helvetica"/>
              </a:rPr>
              <a:t>within the classroom and beyond</a:t>
            </a:r>
          </a:p>
          <a:p>
            <a:pPr marL="742950" lvl="1" indent="-285750">
              <a:spcAft>
                <a:spcPts val="1800"/>
              </a:spcAft>
              <a:buFont typeface="Arial"/>
              <a:buChar char="•"/>
            </a:pPr>
            <a:r>
              <a:rPr lang="en-US" dirty="0">
                <a:cs typeface="Helvetica"/>
              </a:rPr>
              <a:t>Improve graduate student training and mentoring</a:t>
            </a:r>
          </a:p>
        </p:txBody>
      </p:sp>
    </p:spTree>
    <p:extLst>
      <p:ext uri="{BB962C8B-B14F-4D97-AF65-F5344CB8AC3E}">
        <p14:creationId xmlns:p14="http://schemas.microsoft.com/office/powerpoint/2010/main" val="231304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7" name="TextBox 6"/>
          <p:cNvSpPr txBox="1"/>
          <p:nvPr/>
        </p:nvSpPr>
        <p:spPr>
          <a:xfrm>
            <a:off x="530170" y="580566"/>
            <a:ext cx="3940694" cy="584775"/>
          </a:xfrm>
          <a:prstGeom prst="rect">
            <a:avLst/>
          </a:prstGeom>
          <a:noFill/>
        </p:spPr>
        <p:txBody>
          <a:bodyPr wrap="none" rtlCol="0">
            <a:spAutoFit/>
          </a:bodyPr>
          <a:lstStyle/>
          <a:p>
            <a:r>
              <a:rPr lang="en-US" sz="3200" dirty="0" smtClean="0">
                <a:solidFill>
                  <a:srgbClr val="266C42"/>
                </a:solidFill>
              </a:rPr>
              <a:t>Diversity and Inclusion</a:t>
            </a:r>
            <a:endParaRPr lang="en-US" sz="3200" dirty="0">
              <a:solidFill>
                <a:srgbClr val="266C42"/>
              </a:solidFill>
            </a:endParaRPr>
          </a:p>
        </p:txBody>
      </p:sp>
      <p:sp>
        <p:nvSpPr>
          <p:cNvPr id="8" name="Rectangle 7"/>
          <p:cNvSpPr/>
          <p:nvPr/>
        </p:nvSpPr>
        <p:spPr>
          <a:xfrm>
            <a:off x="753427" y="1340507"/>
            <a:ext cx="7368772" cy="3554819"/>
          </a:xfrm>
          <a:prstGeom prst="rect">
            <a:avLst/>
          </a:prstGeom>
        </p:spPr>
        <p:txBody>
          <a:bodyPr wrap="square">
            <a:spAutoFit/>
          </a:bodyPr>
          <a:lstStyle/>
          <a:p>
            <a:r>
              <a:rPr lang="en-US" dirty="0">
                <a:cs typeface="Helvetica"/>
              </a:rPr>
              <a:t>We strive to have an inclusive environment where diversity is valued broadly and every person has the opportunity to contribute and succeed. Our rich multicultural experiences reflect the real world and help develop leadership in a global society.</a:t>
            </a:r>
          </a:p>
          <a:p>
            <a:pPr lvl="1" indent="-283464">
              <a:spcAft>
                <a:spcPts val="1800"/>
              </a:spcAft>
            </a:pPr>
            <a:endParaRPr lang="en-US" i="1" dirty="0" smtClean="0">
              <a:cs typeface="Helvetica"/>
            </a:endParaRPr>
          </a:p>
          <a:p>
            <a:pPr lvl="1" indent="-283464">
              <a:spcAft>
                <a:spcPts val="1800"/>
              </a:spcAft>
            </a:pPr>
            <a:r>
              <a:rPr lang="en-US" i="1" dirty="0">
                <a:cs typeface="Helvetica"/>
              </a:rPr>
              <a:t>Our goals for this strategic focus area are:</a:t>
            </a:r>
          </a:p>
          <a:p>
            <a:pPr marL="742950" lvl="1" indent="-285750">
              <a:spcAft>
                <a:spcPts val="1800"/>
              </a:spcAft>
              <a:buFont typeface="Arial"/>
              <a:buChar char="•"/>
            </a:pPr>
            <a:r>
              <a:rPr lang="en-US" dirty="0">
                <a:cs typeface="Helvetica"/>
              </a:rPr>
              <a:t>Leverage our diversity to create an inclusive campus </a:t>
            </a:r>
            <a:br>
              <a:rPr lang="en-US" dirty="0">
                <a:cs typeface="Helvetica"/>
              </a:rPr>
            </a:br>
            <a:r>
              <a:rPr lang="en-US" dirty="0">
                <a:cs typeface="Helvetica"/>
              </a:rPr>
              <a:t>where every group and individual feels valued	</a:t>
            </a:r>
          </a:p>
          <a:p>
            <a:pPr marL="742950" lvl="1" indent="-285750">
              <a:spcAft>
                <a:spcPts val="1800"/>
              </a:spcAft>
              <a:buFont typeface="Arial"/>
              <a:buChar char="•"/>
            </a:pPr>
            <a:r>
              <a:rPr lang="en-US" dirty="0">
                <a:cs typeface="Helvetica"/>
              </a:rPr>
              <a:t>Implement and enhance academic programs focused </a:t>
            </a:r>
            <a:br>
              <a:rPr lang="en-US" dirty="0">
                <a:cs typeface="Helvetica"/>
              </a:rPr>
            </a:br>
            <a:r>
              <a:rPr lang="en-US" dirty="0">
                <a:cs typeface="Helvetica"/>
              </a:rPr>
              <a:t>on cultural, language and global competencies</a:t>
            </a:r>
          </a:p>
        </p:txBody>
      </p:sp>
    </p:spTree>
    <p:extLst>
      <p:ext uri="{BB962C8B-B14F-4D97-AF65-F5344CB8AC3E}">
        <p14:creationId xmlns:p14="http://schemas.microsoft.com/office/powerpoint/2010/main" val="2766828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7" name="TextBox 6"/>
          <p:cNvSpPr txBox="1"/>
          <p:nvPr/>
        </p:nvSpPr>
        <p:spPr>
          <a:xfrm>
            <a:off x="530170" y="580566"/>
            <a:ext cx="4299190" cy="584775"/>
          </a:xfrm>
          <a:prstGeom prst="rect">
            <a:avLst/>
          </a:prstGeom>
          <a:noFill/>
        </p:spPr>
        <p:txBody>
          <a:bodyPr wrap="none" rtlCol="0">
            <a:spAutoFit/>
          </a:bodyPr>
          <a:lstStyle/>
          <a:p>
            <a:r>
              <a:rPr lang="en-US" sz="3200" dirty="0" smtClean="0">
                <a:solidFill>
                  <a:srgbClr val="266C42"/>
                </a:solidFill>
              </a:rPr>
              <a:t>Community Engagement</a:t>
            </a:r>
            <a:endParaRPr lang="en-US" sz="3200" dirty="0">
              <a:solidFill>
                <a:srgbClr val="266C42"/>
              </a:solidFill>
            </a:endParaRPr>
          </a:p>
        </p:txBody>
      </p:sp>
      <p:sp>
        <p:nvSpPr>
          <p:cNvPr id="8" name="Rectangle 7"/>
          <p:cNvSpPr/>
          <p:nvPr/>
        </p:nvSpPr>
        <p:spPr>
          <a:xfrm>
            <a:off x="753427" y="1340507"/>
            <a:ext cx="7368772" cy="4339650"/>
          </a:xfrm>
          <a:prstGeom prst="rect">
            <a:avLst/>
          </a:prstGeom>
        </p:spPr>
        <p:txBody>
          <a:bodyPr wrap="square">
            <a:spAutoFit/>
          </a:bodyPr>
          <a:lstStyle/>
          <a:p>
            <a:r>
              <a:rPr lang="en-US" dirty="0">
                <a:cs typeface="Helvetica"/>
              </a:rPr>
              <a:t>We encourage every faculty member, administrator and </a:t>
            </a:r>
            <a:br>
              <a:rPr lang="en-US" dirty="0">
                <a:cs typeface="Helvetica"/>
              </a:rPr>
            </a:br>
            <a:r>
              <a:rPr lang="en-US" dirty="0">
                <a:cs typeface="Helvetica"/>
              </a:rPr>
              <a:t>student to participate in meaningful, sustainable and mutually beneficial relationships with our community. We believe that experiential learning and community service are vital to our academic mission. </a:t>
            </a:r>
          </a:p>
          <a:p>
            <a:pPr lvl="1" indent="-283464">
              <a:spcAft>
                <a:spcPts val="1800"/>
              </a:spcAft>
            </a:pPr>
            <a:endParaRPr lang="en-US" i="1" dirty="0" smtClean="0">
              <a:cs typeface="Helvetica"/>
            </a:endParaRPr>
          </a:p>
          <a:p>
            <a:pPr lvl="1" indent="-283464">
              <a:spcAft>
                <a:spcPts val="1800"/>
              </a:spcAft>
            </a:pPr>
            <a:r>
              <a:rPr lang="en-US" i="1" dirty="0">
                <a:cs typeface="Helvetica"/>
              </a:rPr>
              <a:t>Our goals for this strategic focus area are:</a:t>
            </a:r>
          </a:p>
          <a:p>
            <a:pPr marL="742950" lvl="1" indent="-285750">
              <a:spcAft>
                <a:spcPts val="1800"/>
              </a:spcAft>
              <a:buFont typeface="Arial"/>
              <a:buChar char="•"/>
            </a:pPr>
            <a:r>
              <a:rPr lang="en-US" dirty="0">
                <a:cs typeface="Helvetica"/>
              </a:rPr>
              <a:t>Continue to enhance our leadership in the revitalization </a:t>
            </a:r>
            <a:br>
              <a:rPr lang="en-US" dirty="0">
                <a:cs typeface="Helvetica"/>
              </a:rPr>
            </a:br>
            <a:r>
              <a:rPr lang="en-US" dirty="0">
                <a:cs typeface="Helvetica"/>
              </a:rPr>
              <a:t>of Detroit</a:t>
            </a:r>
          </a:p>
          <a:p>
            <a:pPr marL="742950" lvl="1" indent="-285750">
              <a:spcAft>
                <a:spcPts val="1800"/>
              </a:spcAft>
              <a:buFont typeface="Arial"/>
              <a:buChar char="•"/>
            </a:pPr>
            <a:r>
              <a:rPr lang="en-US" dirty="0">
                <a:cs typeface="Helvetica"/>
              </a:rPr>
              <a:t>Develop innovative, meaningful, sustainable and mutually beneficial community-based service-learning experiences</a:t>
            </a:r>
          </a:p>
          <a:p>
            <a:pPr marL="742950" lvl="1" indent="-285750">
              <a:spcAft>
                <a:spcPts val="1800"/>
              </a:spcAft>
              <a:buFont typeface="Arial"/>
              <a:buChar char="•"/>
            </a:pPr>
            <a:r>
              <a:rPr lang="en-US" dirty="0">
                <a:cs typeface="Helvetica"/>
              </a:rPr>
              <a:t>Maintain and enhance the university’s institutional reputation of high-quality community engagement</a:t>
            </a:r>
          </a:p>
        </p:txBody>
      </p:sp>
    </p:spTree>
    <p:extLst>
      <p:ext uri="{BB962C8B-B14F-4D97-AF65-F5344CB8AC3E}">
        <p14:creationId xmlns:p14="http://schemas.microsoft.com/office/powerpoint/2010/main" val="90375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7" name="TextBox 6"/>
          <p:cNvSpPr txBox="1"/>
          <p:nvPr/>
        </p:nvSpPr>
        <p:spPr>
          <a:xfrm>
            <a:off x="530170" y="483274"/>
            <a:ext cx="1691040" cy="584775"/>
          </a:xfrm>
          <a:prstGeom prst="rect">
            <a:avLst/>
          </a:prstGeom>
          <a:noFill/>
        </p:spPr>
        <p:txBody>
          <a:bodyPr wrap="none" rtlCol="0">
            <a:spAutoFit/>
          </a:bodyPr>
          <a:lstStyle/>
          <a:p>
            <a:r>
              <a:rPr lang="en-US" sz="3200" dirty="0" smtClean="0">
                <a:solidFill>
                  <a:srgbClr val="266C42"/>
                </a:solidFill>
              </a:rPr>
              <a:t>Research</a:t>
            </a:r>
            <a:endParaRPr lang="en-US" sz="3200" dirty="0">
              <a:solidFill>
                <a:srgbClr val="266C42"/>
              </a:solidFill>
            </a:endParaRPr>
          </a:p>
        </p:txBody>
      </p:sp>
      <p:sp>
        <p:nvSpPr>
          <p:cNvPr id="8" name="Rectangle 7"/>
          <p:cNvSpPr/>
          <p:nvPr/>
        </p:nvSpPr>
        <p:spPr>
          <a:xfrm>
            <a:off x="753427" y="1198007"/>
            <a:ext cx="7368772" cy="5401479"/>
          </a:xfrm>
          <a:prstGeom prst="rect">
            <a:avLst/>
          </a:prstGeom>
        </p:spPr>
        <p:txBody>
          <a:bodyPr wrap="square">
            <a:spAutoFit/>
          </a:bodyPr>
          <a:lstStyle/>
          <a:p>
            <a:r>
              <a:rPr lang="en-US" dirty="0">
                <a:cs typeface="Helvetica"/>
              </a:rPr>
              <a:t>We are committed to ensuring that Wayne State University becomes a world leader in discovery and knowledge application. We will increase strategic, integrative research and nurture the broad ecosystem for scholarly inquiry, discovery, creativity and knowledge application by leveraging our academic strengths, community engagement mission and urban </a:t>
            </a:r>
            <a:r>
              <a:rPr lang="en-US" dirty="0" smtClean="0">
                <a:cs typeface="Helvetica"/>
              </a:rPr>
              <a:t>location</a:t>
            </a:r>
          </a:p>
          <a:p>
            <a:endParaRPr lang="en-US" i="1" dirty="0" smtClean="0">
              <a:cs typeface="Helvetica"/>
            </a:endParaRPr>
          </a:p>
          <a:p>
            <a:pPr lvl="1" indent="-283464">
              <a:spcAft>
                <a:spcPts val="1800"/>
              </a:spcAft>
            </a:pPr>
            <a:r>
              <a:rPr lang="en-US" i="1" dirty="0">
                <a:cs typeface="Helvetica"/>
              </a:rPr>
              <a:t>Our goals for this strategic focus area are:</a:t>
            </a:r>
          </a:p>
          <a:p>
            <a:pPr marL="742950" lvl="1" indent="-285750">
              <a:spcAft>
                <a:spcPts val="1800"/>
              </a:spcAft>
              <a:buFont typeface="Arial"/>
              <a:buChar char="•"/>
            </a:pPr>
            <a:r>
              <a:rPr lang="en-US" dirty="0"/>
              <a:t>Nurture and expand the research and discovery mission</a:t>
            </a:r>
          </a:p>
          <a:p>
            <a:pPr marL="742950" lvl="1" indent="-285750">
              <a:spcAft>
                <a:spcPts val="1800"/>
              </a:spcAft>
              <a:buFont typeface="Arial"/>
              <a:buChar char="•"/>
            </a:pPr>
            <a:r>
              <a:rPr lang="en-US" dirty="0"/>
              <a:t>Develop the infrastructure and processes necessary to support research, knowledge application and broad programmatic initiatives</a:t>
            </a:r>
          </a:p>
          <a:p>
            <a:pPr marL="742950" lvl="1" indent="-285750">
              <a:spcAft>
                <a:spcPts val="1800"/>
              </a:spcAft>
              <a:buFont typeface="Arial"/>
              <a:buChar char="•"/>
            </a:pPr>
            <a:r>
              <a:rPr lang="en-US" dirty="0"/>
              <a:t>Grow research-based revenue</a:t>
            </a:r>
          </a:p>
          <a:p>
            <a:pPr marL="742950" lvl="1" indent="-285750">
              <a:spcAft>
                <a:spcPts val="1800"/>
              </a:spcAft>
              <a:buFont typeface="Arial"/>
              <a:buChar char="•"/>
            </a:pPr>
            <a:r>
              <a:rPr lang="en-US" dirty="0"/>
              <a:t>Enhance our “Distinctively Wayne State” pipeline of student researchers</a:t>
            </a:r>
          </a:p>
          <a:p>
            <a:pPr marL="742950" lvl="1" indent="-285750">
              <a:spcAft>
                <a:spcPts val="1800"/>
              </a:spcAft>
              <a:buFont typeface="Arial"/>
              <a:buChar char="•"/>
            </a:pPr>
            <a:r>
              <a:rPr lang="en-US" dirty="0"/>
              <a:t>Communicate and expand awareness of excellence </a:t>
            </a:r>
            <a:br>
              <a:rPr lang="en-US" dirty="0"/>
            </a:br>
            <a:r>
              <a:rPr lang="en-US" dirty="0"/>
              <a:t>in research, discovery and knowledge application</a:t>
            </a:r>
          </a:p>
        </p:txBody>
      </p:sp>
    </p:spTree>
    <p:extLst>
      <p:ext uri="{BB962C8B-B14F-4D97-AF65-F5344CB8AC3E}">
        <p14:creationId xmlns:p14="http://schemas.microsoft.com/office/powerpoint/2010/main" val="1545261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7" name="TextBox 6"/>
          <p:cNvSpPr txBox="1"/>
          <p:nvPr/>
        </p:nvSpPr>
        <p:spPr>
          <a:xfrm>
            <a:off x="530170" y="483274"/>
            <a:ext cx="3093411" cy="584775"/>
          </a:xfrm>
          <a:prstGeom prst="rect">
            <a:avLst/>
          </a:prstGeom>
          <a:noFill/>
        </p:spPr>
        <p:txBody>
          <a:bodyPr wrap="none" rtlCol="0">
            <a:spAutoFit/>
          </a:bodyPr>
          <a:lstStyle/>
          <a:p>
            <a:r>
              <a:rPr lang="en-US" sz="3200" dirty="0" smtClean="0">
                <a:solidFill>
                  <a:srgbClr val="266C42"/>
                </a:solidFill>
              </a:rPr>
              <a:t>Entrepreneurship</a:t>
            </a:r>
            <a:endParaRPr lang="en-US" sz="3200" dirty="0">
              <a:solidFill>
                <a:srgbClr val="266C42"/>
              </a:solidFill>
            </a:endParaRPr>
          </a:p>
        </p:txBody>
      </p:sp>
      <p:sp>
        <p:nvSpPr>
          <p:cNvPr id="8" name="Rectangle 7"/>
          <p:cNvSpPr/>
          <p:nvPr/>
        </p:nvSpPr>
        <p:spPr>
          <a:xfrm>
            <a:off x="753427" y="1530518"/>
            <a:ext cx="7368772" cy="3877985"/>
          </a:xfrm>
          <a:prstGeom prst="rect">
            <a:avLst/>
          </a:prstGeom>
        </p:spPr>
        <p:txBody>
          <a:bodyPr wrap="square">
            <a:spAutoFit/>
          </a:bodyPr>
          <a:lstStyle/>
          <a:p>
            <a:r>
              <a:rPr lang="en-US" dirty="0">
                <a:cs typeface="Helvetica"/>
              </a:rPr>
              <a:t>Our university will become a bustling hub of innovation, where new ideas are constantly developed into new ventures; students and faculty collaborate through TechTown Detroit to mentor community, urban, and minority entrepreneurs; and industry leaders and startup CEOs seek innovative resources.</a:t>
            </a:r>
          </a:p>
          <a:p>
            <a:endParaRPr lang="en-US" i="1" dirty="0" smtClean="0">
              <a:cs typeface="Helvetica"/>
            </a:endParaRPr>
          </a:p>
          <a:p>
            <a:endParaRPr lang="en-US" i="1" dirty="0" smtClean="0">
              <a:cs typeface="Helvetica"/>
            </a:endParaRPr>
          </a:p>
          <a:p>
            <a:pPr lvl="1" indent="-283464">
              <a:spcAft>
                <a:spcPts val="1800"/>
              </a:spcAft>
            </a:pPr>
            <a:r>
              <a:rPr lang="en-US" i="1" dirty="0">
                <a:cs typeface="Helvetica"/>
              </a:rPr>
              <a:t>Our goals for this strategic focus area are:</a:t>
            </a:r>
          </a:p>
          <a:p>
            <a:pPr marL="742950" lvl="1" indent="-285750">
              <a:spcAft>
                <a:spcPts val="1800"/>
              </a:spcAft>
              <a:buFont typeface="Arial"/>
              <a:buChar char="•"/>
            </a:pPr>
            <a:r>
              <a:rPr lang="en-US" dirty="0">
                <a:cs typeface="Helvetica"/>
              </a:rPr>
              <a:t>Create a thriving culture where new ideas and new ventures are consistently developed and rewarded</a:t>
            </a:r>
          </a:p>
          <a:p>
            <a:pPr marL="742950" lvl="1" indent="-285750">
              <a:spcAft>
                <a:spcPts val="1800"/>
              </a:spcAft>
              <a:buFont typeface="Arial"/>
              <a:buChar char="•"/>
            </a:pPr>
            <a:r>
              <a:rPr lang="en-US" dirty="0">
                <a:cs typeface="Helvetica"/>
              </a:rPr>
              <a:t>Simplify, coordinate and enhance the process of innovation and entrepreneurship</a:t>
            </a:r>
          </a:p>
        </p:txBody>
      </p:sp>
    </p:spTree>
    <p:extLst>
      <p:ext uri="{BB962C8B-B14F-4D97-AF65-F5344CB8AC3E}">
        <p14:creationId xmlns:p14="http://schemas.microsoft.com/office/powerpoint/2010/main" val="778979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7" name="TextBox 6"/>
          <p:cNvSpPr txBox="1"/>
          <p:nvPr/>
        </p:nvSpPr>
        <p:spPr>
          <a:xfrm>
            <a:off x="251500" y="717165"/>
            <a:ext cx="8242385" cy="584775"/>
          </a:xfrm>
          <a:prstGeom prst="rect">
            <a:avLst/>
          </a:prstGeom>
          <a:noFill/>
        </p:spPr>
        <p:txBody>
          <a:bodyPr wrap="none" rtlCol="0">
            <a:spAutoFit/>
          </a:bodyPr>
          <a:lstStyle/>
          <a:p>
            <a:r>
              <a:rPr lang="en-US" sz="3200" dirty="0" smtClean="0">
                <a:solidFill>
                  <a:srgbClr val="266C42"/>
                </a:solidFill>
              </a:rPr>
              <a:t>Financial Sustainability &amp; Operational Excellence</a:t>
            </a:r>
            <a:endParaRPr lang="en-US" sz="3200" dirty="0">
              <a:solidFill>
                <a:srgbClr val="266C42"/>
              </a:solidFill>
            </a:endParaRPr>
          </a:p>
        </p:txBody>
      </p:sp>
      <p:sp>
        <p:nvSpPr>
          <p:cNvPr id="8" name="Rectangle 7"/>
          <p:cNvSpPr/>
          <p:nvPr/>
        </p:nvSpPr>
        <p:spPr>
          <a:xfrm>
            <a:off x="753427" y="1578013"/>
            <a:ext cx="7368772" cy="4293483"/>
          </a:xfrm>
          <a:prstGeom prst="rect">
            <a:avLst/>
          </a:prstGeom>
        </p:spPr>
        <p:txBody>
          <a:bodyPr wrap="square">
            <a:spAutoFit/>
          </a:bodyPr>
          <a:lstStyle/>
          <a:p>
            <a:r>
              <a:rPr lang="en-US" dirty="0">
                <a:cs typeface="Helvetica"/>
              </a:rPr>
              <a:t>We commit to growing revenue and increasing the efficiency and effectiveness of business processes in order to provide adequate resources to support the university’s mission.</a:t>
            </a:r>
          </a:p>
          <a:p>
            <a:endParaRPr lang="en-US" i="1" dirty="0" smtClean="0">
              <a:cs typeface="Helvetica"/>
            </a:endParaRPr>
          </a:p>
          <a:p>
            <a:pPr lvl="1" indent="-283464">
              <a:spcAft>
                <a:spcPts val="1800"/>
              </a:spcAft>
            </a:pPr>
            <a:r>
              <a:rPr lang="en-US" i="1" dirty="0">
                <a:cs typeface="Helvetica"/>
              </a:rPr>
              <a:t>Our goals for this strategic focus area are:</a:t>
            </a:r>
          </a:p>
          <a:p>
            <a:pPr marL="742950" lvl="1" indent="-285750">
              <a:spcAft>
                <a:spcPts val="1800"/>
              </a:spcAft>
              <a:buFont typeface="Arial"/>
              <a:buChar char="•"/>
            </a:pPr>
            <a:r>
              <a:rPr lang="en-US" dirty="0">
                <a:cs typeface="Helvetica"/>
              </a:rPr>
              <a:t>Increase enrollment </a:t>
            </a:r>
          </a:p>
          <a:p>
            <a:pPr marL="742950" lvl="1" indent="-285750">
              <a:spcAft>
                <a:spcPts val="1800"/>
              </a:spcAft>
              <a:buFont typeface="Arial"/>
              <a:buChar char="•"/>
            </a:pPr>
            <a:r>
              <a:rPr lang="en-US" dirty="0">
                <a:cs typeface="Helvetica"/>
              </a:rPr>
              <a:t>Develop a culture of philanthropy throughout the </a:t>
            </a:r>
            <a:br>
              <a:rPr lang="en-US" dirty="0">
                <a:cs typeface="Helvetica"/>
              </a:rPr>
            </a:br>
            <a:r>
              <a:rPr lang="en-US" dirty="0">
                <a:cs typeface="Helvetica"/>
              </a:rPr>
              <a:t>university community</a:t>
            </a:r>
          </a:p>
          <a:p>
            <a:pPr marL="742950" lvl="1" indent="-285750">
              <a:spcAft>
                <a:spcPts val="1800"/>
              </a:spcAft>
              <a:buFont typeface="Arial"/>
              <a:buChar char="•"/>
            </a:pPr>
            <a:r>
              <a:rPr lang="en-US" dirty="0">
                <a:cs typeface="Helvetica"/>
              </a:rPr>
              <a:t>Diversify and enhance sources of revenue</a:t>
            </a:r>
          </a:p>
          <a:p>
            <a:pPr marL="742950" lvl="1" indent="-285750">
              <a:spcAft>
                <a:spcPts val="1800"/>
              </a:spcAft>
              <a:buFont typeface="Arial"/>
              <a:buChar char="•"/>
            </a:pPr>
            <a:r>
              <a:rPr lang="en-US" dirty="0">
                <a:cs typeface="Helvetica"/>
              </a:rPr>
              <a:t>Achieve operational excellence in all processes</a:t>
            </a:r>
          </a:p>
          <a:p>
            <a:pPr marL="742950" lvl="1" indent="-285750">
              <a:spcAft>
                <a:spcPts val="1800"/>
              </a:spcAft>
              <a:buFont typeface="Arial"/>
              <a:buChar char="•"/>
            </a:pPr>
            <a:r>
              <a:rPr lang="en-US" dirty="0">
                <a:cs typeface="Helvetica"/>
              </a:rPr>
              <a:t>Ensure environmental sustainability </a:t>
            </a:r>
          </a:p>
        </p:txBody>
      </p:sp>
    </p:spTree>
    <p:extLst>
      <p:ext uri="{BB962C8B-B14F-4D97-AF65-F5344CB8AC3E}">
        <p14:creationId xmlns:p14="http://schemas.microsoft.com/office/powerpoint/2010/main" val="153057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3" name="Rectangle 2"/>
          <p:cNvSpPr/>
          <p:nvPr/>
        </p:nvSpPr>
        <p:spPr>
          <a:xfrm>
            <a:off x="780736" y="2314457"/>
            <a:ext cx="7582528" cy="1077218"/>
          </a:xfrm>
          <a:prstGeom prst="rect">
            <a:avLst/>
          </a:prstGeom>
        </p:spPr>
        <p:txBody>
          <a:bodyPr wrap="square">
            <a:spAutoFit/>
          </a:bodyPr>
          <a:lstStyle/>
          <a:p>
            <a:pPr algn="ctr"/>
            <a:r>
              <a:rPr lang="en-US" sz="3200" dirty="0">
                <a:cs typeface="Helvetica"/>
              </a:rPr>
              <a:t>To view the complete strategic plan, visit</a:t>
            </a:r>
          </a:p>
          <a:p>
            <a:pPr algn="ctr"/>
            <a:r>
              <a:rPr lang="en-US" sz="3200" dirty="0" smtClean="0">
                <a:cs typeface="Helvetica"/>
              </a:rPr>
              <a:t>wayne.edu/</a:t>
            </a:r>
            <a:r>
              <a:rPr lang="en-US" sz="3200" dirty="0" err="1" smtClean="0">
                <a:cs typeface="Helvetica"/>
              </a:rPr>
              <a:t>strategicplan</a:t>
            </a:r>
            <a:endParaRPr lang="en-US" sz="3200" dirty="0" smtClean="0">
              <a:cs typeface="Helvetica"/>
            </a:endParaRPr>
          </a:p>
        </p:txBody>
      </p:sp>
    </p:spTree>
    <p:extLst>
      <p:ext uri="{BB962C8B-B14F-4D97-AF65-F5344CB8AC3E}">
        <p14:creationId xmlns:p14="http://schemas.microsoft.com/office/powerpoint/2010/main" val="66996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5" name="TextBox 4"/>
          <p:cNvSpPr txBox="1"/>
          <p:nvPr/>
        </p:nvSpPr>
        <p:spPr>
          <a:xfrm>
            <a:off x="530170" y="580566"/>
            <a:ext cx="5523307" cy="584775"/>
          </a:xfrm>
          <a:prstGeom prst="rect">
            <a:avLst/>
          </a:prstGeom>
          <a:noFill/>
        </p:spPr>
        <p:txBody>
          <a:bodyPr wrap="none" rtlCol="0">
            <a:spAutoFit/>
          </a:bodyPr>
          <a:lstStyle/>
          <a:p>
            <a:r>
              <a:rPr lang="en-US" sz="3200" dirty="0" smtClean="0">
                <a:solidFill>
                  <a:srgbClr val="266C42"/>
                </a:solidFill>
              </a:rPr>
              <a:t>Envisioning a Compelling Future</a:t>
            </a:r>
            <a:endParaRPr lang="en-US" sz="3200" dirty="0">
              <a:solidFill>
                <a:srgbClr val="266C42"/>
              </a:solidFill>
            </a:endParaRPr>
          </a:p>
        </p:txBody>
      </p:sp>
      <p:sp>
        <p:nvSpPr>
          <p:cNvPr id="17" name="TextBox 16"/>
          <p:cNvSpPr txBox="1"/>
          <p:nvPr/>
        </p:nvSpPr>
        <p:spPr>
          <a:xfrm>
            <a:off x="533400" y="1145193"/>
            <a:ext cx="8045116" cy="4832092"/>
          </a:xfrm>
          <a:prstGeom prst="rect">
            <a:avLst/>
          </a:prstGeom>
          <a:noFill/>
        </p:spPr>
        <p:txBody>
          <a:bodyPr wrap="square" rtlCol="0">
            <a:spAutoFit/>
          </a:bodyPr>
          <a:lstStyle/>
          <a:p>
            <a:r>
              <a:rPr lang="en-US" sz="2000" dirty="0" smtClean="0">
                <a:solidFill>
                  <a:srgbClr val="266C42"/>
                </a:solidFill>
                <a:effectLst>
                  <a:outerShdw blurRad="38100" dist="38100" dir="2700000" algn="tl">
                    <a:srgbClr val="000000">
                      <a:alpha val="43137"/>
                    </a:srgbClr>
                  </a:outerShdw>
                </a:effectLst>
              </a:rPr>
              <a:t>Today @ Wayne Activity</a:t>
            </a:r>
          </a:p>
          <a:p>
            <a:endParaRPr lang="en-US" dirty="0" smtClean="0"/>
          </a:p>
          <a:p>
            <a:endParaRPr lang="en-US" dirty="0" smtClean="0"/>
          </a:p>
          <a:p>
            <a:r>
              <a:rPr lang="en-US" dirty="0" smtClean="0"/>
              <a:t>Imagine that it is the year 2021, and Today @ Wayne is featuring your group in an article.</a:t>
            </a:r>
          </a:p>
          <a:p>
            <a:endParaRPr lang="en-US" dirty="0"/>
          </a:p>
          <a:p>
            <a:pPr marL="342900" indent="-342900">
              <a:buFont typeface="+mj-lt"/>
              <a:buAutoNum type="arabicPeriod"/>
            </a:pPr>
            <a:r>
              <a:rPr lang="en-US" b="1" dirty="0" smtClean="0"/>
              <a:t>Individual Work (5 min)</a:t>
            </a:r>
            <a:r>
              <a:rPr lang="en-US" dirty="0" smtClean="0"/>
              <a:t>: Write a brief headline and student/customer quote that you would like to see published as a result of your group’s efforts.</a:t>
            </a:r>
          </a:p>
          <a:p>
            <a:pPr marL="342900" indent="-342900">
              <a:buFont typeface="+mj-lt"/>
              <a:buAutoNum type="arabicPeriod"/>
            </a:pPr>
            <a:r>
              <a:rPr lang="en-US" b="1" dirty="0" smtClean="0"/>
              <a:t>Table Teams (10 min)</a:t>
            </a:r>
            <a:r>
              <a:rPr lang="en-US" dirty="0" smtClean="0"/>
              <a:t>: Share at your table and look for common themes/outcomes</a:t>
            </a:r>
          </a:p>
          <a:p>
            <a:pPr marL="342900" indent="-342900">
              <a:buFont typeface="+mj-lt"/>
              <a:buAutoNum type="arabicPeriod"/>
            </a:pPr>
            <a:r>
              <a:rPr lang="en-US" dirty="0" smtClean="0"/>
              <a:t>Identify which Strategic Focus Areas these successes align with?</a:t>
            </a:r>
          </a:p>
          <a:p>
            <a:pPr marL="342900" indent="-342900">
              <a:buFont typeface="+mj-lt"/>
              <a:buAutoNum type="arabicPeriod"/>
            </a:pPr>
            <a:r>
              <a:rPr lang="en-US" dirty="0" smtClean="0"/>
              <a:t>Which values were key to achieving goals?</a:t>
            </a:r>
          </a:p>
          <a:p>
            <a:pPr marL="342900" indent="-342900">
              <a:buFont typeface="+mj-lt"/>
              <a:buAutoNum type="arabicPeriod"/>
            </a:pPr>
            <a:r>
              <a:rPr lang="en-US" dirty="0" smtClean="0"/>
              <a:t>Select a spokesperson to report out on what they learned (1 headline, quote, strategic area and value)</a:t>
            </a:r>
          </a:p>
          <a:p>
            <a:pPr marL="342900" indent="-342900">
              <a:buFont typeface="+mj-lt"/>
              <a:buAutoNum type="arabicPeriod"/>
            </a:pPr>
            <a:r>
              <a:rPr lang="en-US" b="1" dirty="0" smtClean="0"/>
              <a:t>Group Discussion (15 min)</a:t>
            </a:r>
            <a:r>
              <a:rPr lang="en-US" dirty="0" smtClean="0"/>
              <a:t>: Capture thoughts</a:t>
            </a:r>
          </a:p>
          <a:p>
            <a:endParaRPr lang="en-US" dirty="0" smtClean="0"/>
          </a:p>
          <a:p>
            <a:r>
              <a:rPr lang="en-US" dirty="0" smtClean="0"/>
              <a:t>			</a:t>
            </a:r>
          </a:p>
        </p:txBody>
      </p:sp>
      <p:cxnSp>
        <p:nvCxnSpPr>
          <p:cNvPr id="8" name="Straight Connector 7"/>
          <p:cNvCxnSpPr/>
          <p:nvPr/>
        </p:nvCxnSpPr>
        <p:spPr>
          <a:xfrm>
            <a:off x="651850" y="1129129"/>
            <a:ext cx="5803271" cy="36212"/>
          </a:xfrm>
          <a:prstGeom prst="line">
            <a:avLst/>
          </a:prstGeom>
          <a:ln w="12700">
            <a:solidFill>
              <a:srgbClr val="FFC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621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4231"/>
            <a:ext cx="9261693" cy="6858000"/>
            <a:chOff x="0" y="-64231"/>
            <a:chExt cx="9261693" cy="685800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31"/>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8" name="Rectangle 7"/>
            <p:cNvSpPr>
              <a:spLocks/>
            </p:cNvSpPr>
            <p:nvPr/>
          </p:nvSpPr>
          <p:spPr>
            <a:xfrm>
              <a:off x="7431046" y="1951840"/>
              <a:ext cx="640080" cy="64008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p:cNvSpPr>
            <p:nvPr/>
          </p:nvSpPr>
          <p:spPr>
            <a:xfrm>
              <a:off x="7431046" y="2650930"/>
              <a:ext cx="640080" cy="64008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p:cNvSpPr>
            <p:nvPr/>
          </p:nvSpPr>
          <p:spPr>
            <a:xfrm>
              <a:off x="7431046" y="3350020"/>
              <a:ext cx="640080" cy="64008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p:cNvSpPr>
            <p:nvPr/>
          </p:nvSpPr>
          <p:spPr>
            <a:xfrm>
              <a:off x="7431046" y="4748200"/>
              <a:ext cx="640080" cy="64008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p:cNvSpPr>
            <p:nvPr/>
          </p:nvSpPr>
          <p:spPr>
            <a:xfrm>
              <a:off x="7431046" y="4049110"/>
              <a:ext cx="640080" cy="640080"/>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122776" y="2029712"/>
              <a:ext cx="755657" cy="461665"/>
            </a:xfrm>
            <a:prstGeom prst="rect">
              <a:avLst/>
            </a:prstGeom>
            <a:noFill/>
          </p:spPr>
          <p:txBody>
            <a:bodyPr wrap="square" rtlCol="0">
              <a:spAutoFit/>
            </a:bodyPr>
            <a:lstStyle/>
            <a:p>
              <a:r>
                <a:rPr lang="en-US" sz="1200" b="1" dirty="0" smtClean="0">
                  <a:solidFill>
                    <a:schemeClr val="accent1">
                      <a:lumMod val="75000"/>
                    </a:schemeClr>
                  </a:solidFill>
                </a:rPr>
                <a:t>Student </a:t>
              </a:r>
            </a:p>
            <a:p>
              <a:r>
                <a:rPr lang="en-US" sz="1200" b="1" dirty="0" smtClean="0">
                  <a:solidFill>
                    <a:schemeClr val="accent1">
                      <a:lumMod val="75000"/>
                    </a:schemeClr>
                  </a:solidFill>
                </a:rPr>
                <a:t>Success</a:t>
              </a:r>
              <a:endParaRPr lang="en-US" sz="1200" b="1" dirty="0">
                <a:solidFill>
                  <a:schemeClr val="accent1">
                    <a:lumMod val="75000"/>
                  </a:schemeClr>
                </a:solidFill>
              </a:endParaRPr>
            </a:p>
          </p:txBody>
        </p:sp>
        <p:sp>
          <p:nvSpPr>
            <p:cNvPr id="14" name="TextBox 13"/>
            <p:cNvSpPr txBox="1"/>
            <p:nvPr/>
          </p:nvSpPr>
          <p:spPr>
            <a:xfrm>
              <a:off x="8081585" y="3530551"/>
              <a:ext cx="940841" cy="461665"/>
            </a:xfrm>
            <a:prstGeom prst="rect">
              <a:avLst/>
            </a:prstGeom>
            <a:noFill/>
          </p:spPr>
          <p:txBody>
            <a:bodyPr wrap="square" rtlCol="0">
              <a:spAutoFit/>
            </a:bodyPr>
            <a:lstStyle/>
            <a:p>
              <a:r>
                <a:rPr lang="en-US" sz="1200" b="1" dirty="0" smtClean="0">
                  <a:solidFill>
                    <a:schemeClr val="accent1">
                      <a:lumMod val="75000"/>
                    </a:schemeClr>
                  </a:solidFill>
                </a:rPr>
                <a:t>Teaching  </a:t>
              </a:r>
            </a:p>
            <a:p>
              <a:r>
                <a:rPr lang="en-US" sz="1200" b="1" dirty="0" smtClean="0">
                  <a:solidFill>
                    <a:schemeClr val="accent1">
                      <a:lumMod val="75000"/>
                    </a:schemeClr>
                  </a:solidFill>
                </a:rPr>
                <a:t>Excellence</a:t>
              </a:r>
              <a:endParaRPr lang="en-US" sz="1200" b="1" dirty="0">
                <a:solidFill>
                  <a:schemeClr val="accent1">
                    <a:lumMod val="75000"/>
                  </a:schemeClr>
                </a:solidFill>
              </a:endParaRPr>
            </a:p>
          </p:txBody>
        </p:sp>
        <p:sp>
          <p:nvSpPr>
            <p:cNvPr id="15" name="TextBox 14"/>
            <p:cNvSpPr txBox="1"/>
            <p:nvPr/>
          </p:nvSpPr>
          <p:spPr>
            <a:xfrm>
              <a:off x="8117051" y="5094476"/>
              <a:ext cx="990600" cy="276999"/>
            </a:xfrm>
            <a:prstGeom prst="rect">
              <a:avLst/>
            </a:prstGeom>
            <a:noFill/>
          </p:spPr>
          <p:txBody>
            <a:bodyPr wrap="square" rtlCol="0">
              <a:spAutoFit/>
            </a:bodyPr>
            <a:lstStyle/>
            <a:p>
              <a:r>
                <a:rPr lang="en-US" sz="1200" b="1" dirty="0" smtClean="0">
                  <a:solidFill>
                    <a:schemeClr val="accent1">
                      <a:lumMod val="75000"/>
                    </a:schemeClr>
                  </a:solidFill>
                </a:rPr>
                <a:t>Research</a:t>
              </a:r>
              <a:endParaRPr lang="en-US" sz="1200" b="1" dirty="0">
                <a:solidFill>
                  <a:schemeClr val="accent1">
                    <a:lumMod val="75000"/>
                  </a:schemeClr>
                </a:solidFill>
              </a:endParaRPr>
            </a:p>
          </p:txBody>
        </p:sp>
        <p:sp>
          <p:nvSpPr>
            <p:cNvPr id="16" name="TextBox 15"/>
            <p:cNvSpPr txBox="1"/>
            <p:nvPr/>
          </p:nvSpPr>
          <p:spPr>
            <a:xfrm>
              <a:off x="8011467" y="4440956"/>
              <a:ext cx="1250226" cy="261610"/>
            </a:xfrm>
            <a:prstGeom prst="rect">
              <a:avLst/>
            </a:prstGeom>
            <a:noFill/>
          </p:spPr>
          <p:txBody>
            <a:bodyPr wrap="square" rtlCol="0">
              <a:spAutoFit/>
            </a:bodyPr>
            <a:lstStyle/>
            <a:p>
              <a:r>
                <a:rPr lang="en-US" sz="1100" b="1" dirty="0" smtClean="0">
                  <a:solidFill>
                    <a:schemeClr val="accent1">
                      <a:lumMod val="75000"/>
                    </a:schemeClr>
                  </a:solidFill>
                </a:rPr>
                <a:t>Entrepreneurship</a:t>
              </a:r>
              <a:endParaRPr lang="en-US" sz="1100" b="1" dirty="0">
                <a:solidFill>
                  <a:schemeClr val="accent1">
                    <a:lumMod val="75000"/>
                  </a:schemeClr>
                </a:solidFill>
              </a:endParaRPr>
            </a:p>
          </p:txBody>
        </p:sp>
        <p:sp>
          <p:nvSpPr>
            <p:cNvPr id="17" name="TextBox 16"/>
            <p:cNvSpPr txBox="1"/>
            <p:nvPr/>
          </p:nvSpPr>
          <p:spPr>
            <a:xfrm>
              <a:off x="8090638" y="2769183"/>
              <a:ext cx="1034358" cy="461665"/>
            </a:xfrm>
            <a:prstGeom prst="rect">
              <a:avLst/>
            </a:prstGeom>
            <a:noFill/>
          </p:spPr>
          <p:txBody>
            <a:bodyPr wrap="square" rtlCol="0">
              <a:spAutoFit/>
            </a:bodyPr>
            <a:lstStyle/>
            <a:p>
              <a:r>
                <a:rPr lang="en-US" sz="1200" b="1" dirty="0" smtClean="0">
                  <a:solidFill>
                    <a:schemeClr val="accent1">
                      <a:lumMod val="75000"/>
                    </a:schemeClr>
                  </a:solidFill>
                </a:rPr>
                <a:t>Community </a:t>
              </a:r>
            </a:p>
            <a:p>
              <a:r>
                <a:rPr lang="en-US" sz="1200" b="1" dirty="0" smtClean="0">
                  <a:solidFill>
                    <a:schemeClr val="accent1">
                      <a:lumMod val="75000"/>
                    </a:schemeClr>
                  </a:solidFill>
                </a:rPr>
                <a:t>Engagement</a:t>
              </a:r>
              <a:endParaRPr lang="en-US" sz="1200" b="1" dirty="0">
                <a:solidFill>
                  <a:schemeClr val="accent1">
                    <a:lumMod val="75000"/>
                  </a:schemeClr>
                </a:solidFill>
              </a:endParaRPr>
            </a:p>
          </p:txBody>
        </p:sp>
        <p:sp>
          <p:nvSpPr>
            <p:cNvPr id="18" name="Rectangle 17"/>
            <p:cNvSpPr>
              <a:spLocks/>
            </p:cNvSpPr>
            <p:nvPr/>
          </p:nvSpPr>
          <p:spPr>
            <a:xfrm>
              <a:off x="7431046" y="5447290"/>
              <a:ext cx="640080" cy="640080"/>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122776" y="5667858"/>
              <a:ext cx="1045368" cy="461665"/>
            </a:xfrm>
            <a:prstGeom prst="rect">
              <a:avLst/>
            </a:prstGeom>
            <a:noFill/>
          </p:spPr>
          <p:txBody>
            <a:bodyPr wrap="square" rtlCol="0">
              <a:spAutoFit/>
            </a:bodyPr>
            <a:lstStyle/>
            <a:p>
              <a:r>
                <a:rPr lang="en-US" sz="1200" b="1" dirty="0" smtClean="0">
                  <a:solidFill>
                    <a:schemeClr val="accent1">
                      <a:lumMod val="75000"/>
                    </a:schemeClr>
                  </a:solidFill>
                </a:rPr>
                <a:t>Financial  </a:t>
              </a:r>
            </a:p>
            <a:p>
              <a:r>
                <a:rPr lang="en-US" sz="1200" b="1" dirty="0" smtClean="0">
                  <a:solidFill>
                    <a:schemeClr val="accent1">
                      <a:lumMod val="75000"/>
                    </a:schemeClr>
                  </a:solidFill>
                </a:rPr>
                <a:t>Sustainability</a:t>
              </a:r>
              <a:endParaRPr lang="en-US" sz="1200" b="1" dirty="0">
                <a:solidFill>
                  <a:schemeClr val="accent1">
                    <a:lumMod val="75000"/>
                  </a:schemeClr>
                </a:solidFill>
              </a:endParaRPr>
            </a:p>
          </p:txBody>
        </p:sp>
        <p:grpSp>
          <p:nvGrpSpPr>
            <p:cNvPr id="25" name="Group 24"/>
            <p:cNvGrpSpPr/>
            <p:nvPr/>
          </p:nvGrpSpPr>
          <p:grpSpPr>
            <a:xfrm>
              <a:off x="173443" y="1107286"/>
              <a:ext cx="8750861" cy="696837"/>
              <a:chOff x="1910889" y="519212"/>
              <a:chExt cx="9012783" cy="701040"/>
            </a:xfrm>
          </p:grpSpPr>
          <p:sp>
            <p:nvSpPr>
              <p:cNvPr id="46" name="Rectangle 45"/>
              <p:cNvSpPr/>
              <p:nvPr/>
            </p:nvSpPr>
            <p:spPr>
              <a:xfrm>
                <a:off x="1910889" y="521318"/>
                <a:ext cx="1198071" cy="67056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0" rtlCol="0" anchor="ctr" anchorCtr="1"/>
              <a:lstStyle/>
              <a:p>
                <a:pPr algn="ctr"/>
                <a:endParaRPr lang="en-US" sz="1100" b="1" dirty="0" smtClean="0">
                  <a:solidFill>
                    <a:schemeClr val="tx1"/>
                  </a:solidFill>
                </a:endParaRPr>
              </a:p>
              <a:p>
                <a:pPr algn="ctr"/>
                <a:r>
                  <a:rPr lang="en-US" sz="1600" b="1" dirty="0" smtClean="0">
                    <a:solidFill>
                      <a:schemeClr val="tx1">
                        <a:lumMod val="65000"/>
                        <a:lumOff val="35000"/>
                      </a:schemeClr>
                    </a:solidFill>
                    <a:effectLst>
                      <a:outerShdw blurRad="38100" dist="38100" dir="2700000" algn="tl">
                        <a:srgbClr val="000000">
                          <a:alpha val="43137"/>
                        </a:srgbClr>
                      </a:outerShdw>
                    </a:effectLst>
                  </a:rPr>
                  <a:t>Values</a:t>
                </a:r>
                <a:endParaRPr lang="en-US" sz="1600" b="1" i="1" dirty="0">
                  <a:solidFill>
                    <a:schemeClr val="tx1">
                      <a:lumMod val="65000"/>
                      <a:lumOff val="35000"/>
                    </a:schemeClr>
                  </a:solidFill>
                  <a:effectLst>
                    <a:outerShdw blurRad="38100" dist="38100" dir="2700000" algn="tl">
                      <a:srgbClr val="000000">
                        <a:alpha val="43137"/>
                      </a:srgbClr>
                    </a:outerShdw>
                  </a:effectLst>
                </a:endParaRPr>
              </a:p>
              <a:p>
                <a:pPr marL="171450" indent="-171450" algn="ctr">
                  <a:buFont typeface="Arial" panose="020B0604020202020204" pitchFamily="34" charset="0"/>
                  <a:buChar char="•"/>
                </a:pPr>
                <a:endParaRPr lang="en-US" sz="1100" dirty="0">
                  <a:solidFill>
                    <a:schemeClr val="tx1"/>
                  </a:solidFill>
                </a:endParaRPr>
              </a:p>
            </p:txBody>
          </p:sp>
          <p:sp>
            <p:nvSpPr>
              <p:cNvPr id="48" name="Rectangle 47"/>
              <p:cNvSpPr/>
              <p:nvPr/>
            </p:nvSpPr>
            <p:spPr>
              <a:xfrm>
                <a:off x="3214212" y="520265"/>
                <a:ext cx="6044283" cy="68072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0" rtlCol="0" anchor="ctr" anchorCtr="1"/>
              <a:lstStyle/>
              <a:p>
                <a:pPr algn="ctr"/>
                <a:r>
                  <a:rPr lang="en-US" sz="1600" b="1" dirty="0" smtClean="0">
                    <a:solidFill>
                      <a:schemeClr val="bg1">
                        <a:lumMod val="95000"/>
                      </a:schemeClr>
                    </a:solidFill>
                    <a:effectLst>
                      <a:outerShdw blurRad="38100" dist="38100" dir="2700000" algn="tl">
                        <a:srgbClr val="000000">
                          <a:alpha val="43137"/>
                        </a:srgbClr>
                      </a:outerShdw>
                    </a:effectLst>
                  </a:rPr>
                  <a:t>S/C/D Goals &amp; Objectives</a:t>
                </a:r>
              </a:p>
              <a:p>
                <a:pPr algn="ctr"/>
                <a:r>
                  <a:rPr lang="en-US" sz="1600" b="1" dirty="0" smtClean="0">
                    <a:solidFill>
                      <a:schemeClr val="bg1">
                        <a:lumMod val="95000"/>
                      </a:schemeClr>
                    </a:solidFill>
                    <a:effectLst>
                      <a:outerShdw blurRad="38100" dist="38100" dir="2700000" algn="tl">
                        <a:srgbClr val="000000">
                          <a:alpha val="43137"/>
                        </a:srgbClr>
                      </a:outerShdw>
                    </a:effectLst>
                  </a:rPr>
                  <a:t>Headlines, Quotes, Outcomes</a:t>
                </a:r>
              </a:p>
            </p:txBody>
          </p:sp>
          <p:sp>
            <p:nvSpPr>
              <p:cNvPr id="49" name="Rectangle 48"/>
              <p:cNvSpPr/>
              <p:nvPr/>
            </p:nvSpPr>
            <p:spPr>
              <a:xfrm>
                <a:off x="9363747" y="519212"/>
                <a:ext cx="1559925" cy="701040"/>
              </a:xfrm>
              <a:prstGeom prst="rect">
                <a:avLst/>
              </a:prstGeom>
              <a:solidFill>
                <a:srgbClr val="27457B"/>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0" rtlCol="0" anchor="ctr" anchorCtr="1"/>
              <a:lstStyle/>
              <a:p>
                <a:pPr algn="ctr"/>
                <a:r>
                  <a:rPr lang="en-US" sz="1600" b="1" dirty="0" smtClean="0">
                    <a:solidFill>
                      <a:schemeClr val="bg1">
                        <a:lumMod val="95000"/>
                      </a:schemeClr>
                    </a:solidFill>
                    <a:effectLst>
                      <a:outerShdw blurRad="38100" dist="38100" dir="2700000" algn="tl">
                        <a:srgbClr val="000000">
                          <a:alpha val="43137"/>
                        </a:srgbClr>
                      </a:outerShdw>
                    </a:effectLst>
                  </a:rPr>
                  <a:t>Strategic Goals</a:t>
                </a:r>
              </a:p>
            </p:txBody>
          </p:sp>
        </p:grpSp>
        <p:sp>
          <p:nvSpPr>
            <p:cNvPr id="61" name="TextBox 60"/>
            <p:cNvSpPr txBox="1"/>
            <p:nvPr/>
          </p:nvSpPr>
          <p:spPr>
            <a:xfrm>
              <a:off x="196604" y="450125"/>
              <a:ext cx="8045116" cy="461665"/>
            </a:xfrm>
            <a:prstGeom prst="rect">
              <a:avLst/>
            </a:prstGeom>
            <a:noFill/>
          </p:spPr>
          <p:txBody>
            <a:bodyPr wrap="square" rtlCol="0">
              <a:spAutoFit/>
            </a:bodyPr>
            <a:lstStyle/>
            <a:p>
              <a:r>
                <a:rPr lang="en-US" sz="2400" dirty="0" smtClean="0">
                  <a:solidFill>
                    <a:srgbClr val="266C42"/>
                  </a:solidFill>
                  <a:effectLst>
                    <a:outerShdw blurRad="38100" dist="38100" dir="2700000" algn="tl">
                      <a:srgbClr val="000000">
                        <a:alpha val="43137"/>
                      </a:srgbClr>
                    </a:outerShdw>
                  </a:effectLst>
                </a:rPr>
                <a:t>Linking Values to Strategic Goals</a:t>
              </a:r>
              <a:endParaRPr lang="en-US" sz="2400" dirty="0" smtClean="0"/>
            </a:p>
          </p:txBody>
        </p:sp>
        <p:sp>
          <p:nvSpPr>
            <p:cNvPr id="62" name="Rectangle 61"/>
            <p:cNvSpPr/>
            <p:nvPr/>
          </p:nvSpPr>
          <p:spPr>
            <a:xfrm>
              <a:off x="181684" y="1853475"/>
              <a:ext cx="1163254" cy="47374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0" rtlCol="0" anchor="t" anchorCtr="0"/>
            <a:lstStyle/>
            <a:p>
              <a:pPr algn="ctr"/>
              <a:endParaRPr lang="en-US" sz="1050" b="1" dirty="0" smtClean="0">
                <a:solidFill>
                  <a:schemeClr val="tx1"/>
                </a:solidFill>
              </a:endParaRPr>
            </a:p>
            <a:p>
              <a:pPr algn="ctr"/>
              <a:endParaRPr lang="en-US" sz="1050" b="1" dirty="0">
                <a:solidFill>
                  <a:schemeClr val="tx1"/>
                </a:solidFill>
              </a:endParaRPr>
            </a:p>
            <a:p>
              <a:pPr algn="ctr"/>
              <a:r>
                <a:rPr lang="en-US" sz="1050" b="1" dirty="0" smtClean="0">
                  <a:solidFill>
                    <a:schemeClr val="tx1"/>
                  </a:solidFill>
                </a:rPr>
                <a:t>Collaboration</a:t>
              </a:r>
            </a:p>
            <a:p>
              <a:pPr algn="ctr"/>
              <a:endParaRPr lang="en-US" sz="1050" b="1" i="1" dirty="0" smtClean="0">
                <a:solidFill>
                  <a:schemeClr val="tx1"/>
                </a:solidFill>
              </a:endParaRPr>
            </a:p>
            <a:p>
              <a:pPr algn="ctr"/>
              <a:endParaRPr lang="en-US" sz="1050" b="1" i="1" dirty="0">
                <a:solidFill>
                  <a:schemeClr val="tx1"/>
                </a:solidFill>
              </a:endParaRPr>
            </a:p>
            <a:p>
              <a:pPr algn="ctr"/>
              <a:endParaRPr lang="en-US" sz="1050" b="1" i="1" dirty="0">
                <a:solidFill>
                  <a:schemeClr val="tx1"/>
                </a:solidFill>
              </a:endParaRPr>
            </a:p>
            <a:p>
              <a:pPr algn="ctr"/>
              <a:endParaRPr lang="en-US" sz="1050" b="1" i="1" dirty="0" smtClean="0">
                <a:solidFill>
                  <a:schemeClr val="tx1"/>
                </a:solidFill>
              </a:endParaRPr>
            </a:p>
            <a:p>
              <a:pPr algn="ctr"/>
              <a:r>
                <a:rPr lang="en-US" sz="1050" b="1" i="1" dirty="0" smtClean="0">
                  <a:solidFill>
                    <a:schemeClr val="tx1"/>
                  </a:solidFill>
                </a:rPr>
                <a:t>Innovation</a:t>
              </a:r>
            </a:p>
            <a:p>
              <a:pPr algn="ctr"/>
              <a:endParaRPr lang="en-US" sz="1050" b="1" i="1" dirty="0" smtClean="0">
                <a:solidFill>
                  <a:schemeClr val="tx1"/>
                </a:solidFill>
              </a:endParaRPr>
            </a:p>
            <a:p>
              <a:pPr algn="ctr"/>
              <a:endParaRPr lang="en-US" sz="1050" b="1" i="1" dirty="0">
                <a:solidFill>
                  <a:schemeClr val="tx1"/>
                </a:solidFill>
              </a:endParaRPr>
            </a:p>
            <a:p>
              <a:pPr algn="ctr"/>
              <a:endParaRPr lang="en-US" sz="1050" b="1" i="1" dirty="0" smtClean="0">
                <a:solidFill>
                  <a:schemeClr val="tx1"/>
                </a:solidFill>
              </a:endParaRPr>
            </a:p>
            <a:p>
              <a:pPr algn="ctr"/>
              <a:endParaRPr lang="en-US" sz="1050" b="1" i="1" dirty="0">
                <a:solidFill>
                  <a:schemeClr val="tx1"/>
                </a:solidFill>
              </a:endParaRPr>
            </a:p>
            <a:p>
              <a:pPr algn="ctr"/>
              <a:r>
                <a:rPr lang="en-US" sz="1050" b="1" i="1" dirty="0" smtClean="0">
                  <a:solidFill>
                    <a:schemeClr val="tx1"/>
                  </a:solidFill>
                </a:rPr>
                <a:t>Diversity &amp; Inclusion</a:t>
              </a:r>
            </a:p>
            <a:p>
              <a:pPr algn="ctr"/>
              <a:endParaRPr lang="en-US" sz="1050" b="1" i="1" dirty="0">
                <a:solidFill>
                  <a:schemeClr val="tx1"/>
                </a:solidFill>
              </a:endParaRPr>
            </a:p>
            <a:p>
              <a:pPr algn="ctr"/>
              <a:endParaRPr lang="en-US" sz="1050" b="1" i="1" dirty="0" smtClean="0">
                <a:solidFill>
                  <a:schemeClr val="tx1"/>
                </a:solidFill>
              </a:endParaRPr>
            </a:p>
            <a:p>
              <a:pPr algn="ctr"/>
              <a:endParaRPr lang="en-US" sz="1050" b="1" i="1" dirty="0" smtClean="0">
                <a:solidFill>
                  <a:schemeClr val="tx1"/>
                </a:solidFill>
              </a:endParaRPr>
            </a:p>
            <a:p>
              <a:pPr algn="ctr"/>
              <a:endParaRPr lang="en-US" sz="1050" b="1" i="1" dirty="0">
                <a:solidFill>
                  <a:schemeClr val="tx1"/>
                </a:solidFill>
              </a:endParaRPr>
            </a:p>
            <a:p>
              <a:pPr algn="ctr"/>
              <a:r>
                <a:rPr lang="en-US" sz="1050" b="1" i="1" dirty="0" smtClean="0">
                  <a:solidFill>
                    <a:schemeClr val="tx1"/>
                  </a:solidFill>
                </a:rPr>
                <a:t>Integrity</a:t>
              </a:r>
            </a:p>
            <a:p>
              <a:pPr algn="ctr"/>
              <a:endParaRPr lang="en-US" sz="1050" b="1" i="1" dirty="0">
                <a:solidFill>
                  <a:schemeClr val="tx1"/>
                </a:solidFill>
              </a:endParaRPr>
            </a:p>
            <a:p>
              <a:pPr algn="ctr"/>
              <a:endParaRPr lang="en-US" sz="1050" b="1" i="1" dirty="0" smtClean="0">
                <a:solidFill>
                  <a:schemeClr val="tx1"/>
                </a:solidFill>
              </a:endParaRPr>
            </a:p>
            <a:p>
              <a:pPr algn="ctr"/>
              <a:endParaRPr lang="en-US" sz="1050" b="1" i="1" dirty="0">
                <a:solidFill>
                  <a:schemeClr val="tx1"/>
                </a:solidFill>
              </a:endParaRPr>
            </a:p>
            <a:p>
              <a:pPr algn="ctr"/>
              <a:endParaRPr lang="en-US" sz="1050" b="1" i="1" dirty="0" smtClean="0">
                <a:solidFill>
                  <a:schemeClr val="tx1"/>
                </a:solidFill>
              </a:endParaRPr>
            </a:p>
            <a:p>
              <a:pPr algn="ctr"/>
              <a:endParaRPr lang="en-US" sz="1050" b="1" i="1" dirty="0">
                <a:solidFill>
                  <a:schemeClr val="tx1"/>
                </a:solidFill>
              </a:endParaRPr>
            </a:p>
            <a:p>
              <a:pPr algn="ctr"/>
              <a:r>
                <a:rPr lang="en-US" sz="1050" b="1" i="1" dirty="0" smtClean="0">
                  <a:solidFill>
                    <a:schemeClr val="tx1"/>
                  </a:solidFill>
                </a:rPr>
                <a:t>Excellence</a:t>
              </a:r>
            </a:p>
            <a:p>
              <a:pPr algn="ctr"/>
              <a:endParaRPr lang="en-US" sz="1050" b="1" i="1" dirty="0">
                <a:solidFill>
                  <a:schemeClr val="tx1"/>
                </a:solidFill>
              </a:endParaRPr>
            </a:p>
            <a:p>
              <a:pPr algn="ctr"/>
              <a:endParaRPr lang="en-US" sz="1050" b="1" i="1" dirty="0" smtClean="0">
                <a:solidFill>
                  <a:schemeClr val="tx1"/>
                </a:solidFill>
              </a:endParaRPr>
            </a:p>
            <a:p>
              <a:pPr algn="ctr"/>
              <a:endParaRPr lang="en-US" sz="1050" b="1" i="1" dirty="0">
                <a:solidFill>
                  <a:schemeClr val="tx1"/>
                </a:solidFill>
              </a:endParaRPr>
            </a:p>
            <a:p>
              <a:pPr algn="ctr"/>
              <a:endParaRPr lang="en-US" sz="1050" b="1" i="1" dirty="0" smtClean="0">
                <a:solidFill>
                  <a:schemeClr val="tx1"/>
                </a:solidFill>
              </a:endParaRPr>
            </a:p>
            <a:p>
              <a:pPr algn="ctr"/>
              <a:endParaRPr lang="en-US" sz="1050" b="1" i="1" dirty="0">
                <a:solidFill>
                  <a:schemeClr val="tx1"/>
                </a:solidFill>
              </a:endParaRPr>
            </a:p>
            <a:p>
              <a:pPr algn="ctr"/>
              <a:endParaRPr lang="en-US" sz="1100" dirty="0" smtClean="0">
                <a:solidFill>
                  <a:schemeClr val="tx1"/>
                </a:solidFill>
              </a:endParaRPr>
            </a:p>
            <a:p>
              <a:pPr algn="ctr"/>
              <a:endParaRPr lang="en-US" sz="1100" dirty="0" smtClean="0">
                <a:solidFill>
                  <a:schemeClr val="tx1"/>
                </a:solidFill>
              </a:endParaRPr>
            </a:p>
            <a:p>
              <a:pPr algn="ctr"/>
              <a:endParaRPr lang="en-US" sz="1100" dirty="0">
                <a:solidFill>
                  <a:schemeClr val="tx1"/>
                </a:solidFill>
              </a:endParaRPr>
            </a:p>
          </p:txBody>
        </p:sp>
        <p:sp>
          <p:nvSpPr>
            <p:cNvPr id="32" name="Rectangle 31"/>
            <p:cNvSpPr/>
            <p:nvPr/>
          </p:nvSpPr>
          <p:spPr>
            <a:xfrm>
              <a:off x="1678095" y="2089134"/>
              <a:ext cx="1718247" cy="71918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0" rtlCol="0" anchor="ctr" anchorCtr="1"/>
            <a:lstStyle/>
            <a:p>
              <a:pPr algn="ctr"/>
              <a:r>
                <a:rPr lang="en-US" sz="1000" dirty="0" smtClean="0">
                  <a:solidFill>
                    <a:schemeClr val="bg1">
                      <a:lumMod val="95000"/>
                    </a:schemeClr>
                  </a:solidFill>
                </a:rPr>
                <a:t>Fill in Unit goals &amp; objectives</a:t>
              </a:r>
            </a:p>
          </p:txBody>
        </p:sp>
        <p:sp>
          <p:nvSpPr>
            <p:cNvPr id="24" name="Rectangle 23"/>
            <p:cNvSpPr/>
            <p:nvPr/>
          </p:nvSpPr>
          <p:spPr>
            <a:xfrm>
              <a:off x="3580283" y="3056321"/>
              <a:ext cx="1715060" cy="71918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0" rtlCol="0" anchor="ctr" anchorCtr="1"/>
            <a:lstStyle/>
            <a:p>
              <a:pPr algn="ctr"/>
              <a:r>
                <a:rPr lang="en-US" sz="1000" dirty="0" smtClean="0">
                  <a:solidFill>
                    <a:schemeClr val="bg1">
                      <a:lumMod val="95000"/>
                    </a:schemeClr>
                  </a:solidFill>
                </a:rPr>
                <a:t>Fill in Unit goals &amp; objectives</a:t>
              </a:r>
            </a:p>
          </p:txBody>
        </p:sp>
        <p:sp>
          <p:nvSpPr>
            <p:cNvPr id="26" name="Rectangle 25"/>
            <p:cNvSpPr/>
            <p:nvPr/>
          </p:nvSpPr>
          <p:spPr>
            <a:xfrm>
              <a:off x="5093763" y="4064110"/>
              <a:ext cx="1639545" cy="71918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lIns="0" rtlCol="0" anchor="ctr" anchorCtr="1"/>
            <a:lstStyle/>
            <a:p>
              <a:pPr algn="ctr"/>
              <a:r>
                <a:rPr lang="en-US" sz="1000" dirty="0" smtClean="0">
                  <a:solidFill>
                    <a:schemeClr val="bg1">
                      <a:lumMod val="95000"/>
                    </a:schemeClr>
                  </a:solidFill>
                </a:rPr>
                <a:t>Fill in Unit goals &amp; objectives</a:t>
              </a:r>
            </a:p>
          </p:txBody>
        </p:sp>
        <p:sp>
          <p:nvSpPr>
            <p:cNvPr id="27" name="Rectangle 26"/>
            <p:cNvSpPr>
              <a:spLocks/>
            </p:cNvSpPr>
            <p:nvPr/>
          </p:nvSpPr>
          <p:spPr>
            <a:xfrm>
              <a:off x="7431046" y="6146379"/>
              <a:ext cx="640080" cy="640080"/>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098632" y="6324523"/>
              <a:ext cx="1045368" cy="461665"/>
            </a:xfrm>
            <a:prstGeom prst="rect">
              <a:avLst/>
            </a:prstGeom>
            <a:noFill/>
          </p:spPr>
          <p:txBody>
            <a:bodyPr wrap="square" rtlCol="0">
              <a:spAutoFit/>
            </a:bodyPr>
            <a:lstStyle/>
            <a:p>
              <a:r>
                <a:rPr lang="en-US" sz="1200" b="1" dirty="0" smtClean="0">
                  <a:solidFill>
                    <a:schemeClr val="accent1">
                      <a:lumMod val="75000"/>
                    </a:schemeClr>
                  </a:solidFill>
                </a:rPr>
                <a:t>Diversity &amp; Inclusion</a:t>
              </a:r>
              <a:endParaRPr lang="en-US" sz="1200" b="1" dirty="0">
                <a:solidFill>
                  <a:schemeClr val="accent1">
                    <a:lumMod val="75000"/>
                  </a:schemeClr>
                </a:solidFill>
              </a:endParaRPr>
            </a:p>
          </p:txBody>
        </p:sp>
      </p:grpSp>
    </p:spTree>
    <p:extLst>
      <p:ext uri="{BB962C8B-B14F-4D97-AF65-F5344CB8AC3E}">
        <p14:creationId xmlns:p14="http://schemas.microsoft.com/office/powerpoint/2010/main" val="242994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17" name="TextBox 16"/>
          <p:cNvSpPr txBox="1"/>
          <p:nvPr/>
        </p:nvSpPr>
        <p:spPr>
          <a:xfrm>
            <a:off x="644445" y="1116973"/>
            <a:ext cx="8045116" cy="369332"/>
          </a:xfrm>
          <a:prstGeom prst="rect">
            <a:avLst/>
          </a:prstGeom>
          <a:noFill/>
        </p:spPr>
        <p:txBody>
          <a:bodyPr wrap="square" rtlCol="0">
            <a:spAutoFit/>
          </a:bodyPr>
          <a:lstStyle/>
          <a:p>
            <a:r>
              <a:rPr lang="en-US" dirty="0" smtClean="0">
                <a:solidFill>
                  <a:srgbClr val="266C42"/>
                </a:solidFill>
                <a:effectLst>
                  <a:outerShdw blurRad="38100" dist="38100" dir="2700000" algn="tl">
                    <a:srgbClr val="000000">
                      <a:alpha val="43137"/>
                    </a:srgbClr>
                  </a:outerShdw>
                </a:effectLst>
              </a:rPr>
              <a:t>Digging Deeper: Team Activity</a:t>
            </a:r>
            <a:endParaRPr lang="en-US" dirty="0" smtClean="0"/>
          </a:p>
        </p:txBody>
      </p:sp>
      <p:sp>
        <p:nvSpPr>
          <p:cNvPr id="7" name="TextBox 6"/>
          <p:cNvSpPr txBox="1"/>
          <p:nvPr/>
        </p:nvSpPr>
        <p:spPr>
          <a:xfrm>
            <a:off x="601420" y="580566"/>
            <a:ext cx="2838854" cy="584775"/>
          </a:xfrm>
          <a:prstGeom prst="rect">
            <a:avLst/>
          </a:prstGeom>
          <a:noFill/>
        </p:spPr>
        <p:txBody>
          <a:bodyPr wrap="none" rtlCol="0">
            <a:spAutoFit/>
          </a:bodyPr>
          <a:lstStyle/>
          <a:p>
            <a:r>
              <a:rPr lang="en-US" sz="3200" dirty="0" smtClean="0">
                <a:solidFill>
                  <a:srgbClr val="266C42"/>
                </a:solidFill>
              </a:rPr>
              <a:t>Values in Action</a:t>
            </a:r>
            <a:endParaRPr lang="en-US" sz="3200" dirty="0">
              <a:solidFill>
                <a:srgbClr val="266C42"/>
              </a:solidFill>
            </a:endParaRPr>
          </a:p>
        </p:txBody>
      </p:sp>
      <p:sp>
        <p:nvSpPr>
          <p:cNvPr id="8" name="TextBox 7"/>
          <p:cNvSpPr txBox="1"/>
          <p:nvPr/>
        </p:nvSpPr>
        <p:spPr>
          <a:xfrm>
            <a:off x="601420" y="1260192"/>
            <a:ext cx="8045116" cy="4247317"/>
          </a:xfrm>
          <a:prstGeom prst="rect">
            <a:avLst/>
          </a:prstGeom>
          <a:noFill/>
        </p:spPr>
        <p:txBody>
          <a:bodyPr wrap="square" rtlCol="0">
            <a:spAutoFit/>
          </a:bodyPr>
          <a:lstStyle/>
          <a:p>
            <a:endParaRPr lang="en-US" dirty="0" smtClean="0"/>
          </a:p>
          <a:p>
            <a:endParaRPr lang="en-US" dirty="0" smtClean="0"/>
          </a:p>
          <a:p>
            <a:endParaRPr lang="en-US" dirty="0"/>
          </a:p>
          <a:p>
            <a:pPr marL="342900" indent="-342900">
              <a:buFont typeface="+mj-lt"/>
              <a:buAutoNum type="arabicPeriod"/>
            </a:pPr>
            <a:r>
              <a:rPr lang="en-US" b="1" dirty="0" smtClean="0"/>
              <a:t>Table Teams (15 min)</a:t>
            </a:r>
            <a:r>
              <a:rPr lang="en-US" dirty="0" smtClean="0"/>
              <a:t>: Answer questions based on your selected Value</a:t>
            </a:r>
          </a:p>
          <a:p>
            <a:pPr marL="342900" indent="-342900">
              <a:buFont typeface="+mj-lt"/>
              <a:buAutoNum type="arabicPeriod"/>
            </a:pPr>
            <a:r>
              <a:rPr lang="en-US" dirty="0" smtClean="0"/>
              <a:t>Why is this Value important to the way our team operates and in our ability to meet the needs of those we serve?</a:t>
            </a:r>
          </a:p>
          <a:p>
            <a:pPr marL="342900" indent="-342900">
              <a:buFont typeface="+mj-lt"/>
              <a:buAutoNum type="arabicPeriod"/>
            </a:pPr>
            <a:r>
              <a:rPr lang="en-US" dirty="0" smtClean="0"/>
              <a:t>What is coming down the pike that will make it especially important to excel in this value?</a:t>
            </a:r>
          </a:p>
          <a:p>
            <a:pPr marL="342900" indent="-342900">
              <a:buFont typeface="+mj-lt"/>
              <a:buAutoNum type="arabicPeriod"/>
            </a:pPr>
            <a:r>
              <a:rPr lang="en-US" dirty="0" smtClean="0"/>
              <a:t>What’s one thing we do well now to live this?</a:t>
            </a:r>
          </a:p>
          <a:p>
            <a:pPr marL="342900" indent="-342900">
              <a:buFont typeface="+mj-lt"/>
              <a:buAutoNum type="arabicPeriod"/>
            </a:pPr>
            <a:r>
              <a:rPr lang="en-US" dirty="0" smtClean="0"/>
              <a:t>What would it look like if we weren’t living this Value?</a:t>
            </a:r>
          </a:p>
          <a:p>
            <a:pPr marL="342900" indent="-342900">
              <a:buFont typeface="+mj-lt"/>
              <a:buAutoNum type="arabicPeriod"/>
            </a:pPr>
            <a:r>
              <a:rPr lang="en-US" dirty="0" smtClean="0"/>
              <a:t>What would be the impact on our colleagues, community, students?</a:t>
            </a:r>
          </a:p>
          <a:p>
            <a:pPr marL="342900" indent="-342900">
              <a:buFont typeface="+mj-lt"/>
              <a:buAutoNum type="arabicPeriod"/>
            </a:pPr>
            <a:r>
              <a:rPr lang="en-US" dirty="0" smtClean="0"/>
              <a:t>What can we do if we notice someone not living the values?  </a:t>
            </a:r>
          </a:p>
          <a:p>
            <a:pPr marL="342900" indent="-342900">
              <a:buFont typeface="+mj-lt"/>
              <a:buAutoNum type="arabicPeriod"/>
            </a:pPr>
            <a:r>
              <a:rPr lang="en-US" b="1" dirty="0" smtClean="0"/>
              <a:t>Group Discussion (15 min)</a:t>
            </a:r>
            <a:r>
              <a:rPr lang="en-US" dirty="0" smtClean="0"/>
              <a:t>: Capture thoughts</a:t>
            </a:r>
          </a:p>
          <a:p>
            <a:endParaRPr lang="en-US" dirty="0" smtClean="0"/>
          </a:p>
          <a:p>
            <a:r>
              <a:rPr lang="en-US" dirty="0" smtClean="0"/>
              <a:t>			</a:t>
            </a:r>
          </a:p>
        </p:txBody>
      </p:sp>
      <p:cxnSp>
        <p:nvCxnSpPr>
          <p:cNvPr id="9" name="Straight Connector 8"/>
          <p:cNvCxnSpPr/>
          <p:nvPr/>
        </p:nvCxnSpPr>
        <p:spPr>
          <a:xfrm>
            <a:off x="702618" y="1107533"/>
            <a:ext cx="2780681" cy="0"/>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99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5" name="TextBox 4"/>
          <p:cNvSpPr txBox="1"/>
          <p:nvPr/>
        </p:nvSpPr>
        <p:spPr>
          <a:xfrm>
            <a:off x="530170" y="580566"/>
            <a:ext cx="1446037" cy="584775"/>
          </a:xfrm>
          <a:prstGeom prst="rect">
            <a:avLst/>
          </a:prstGeom>
          <a:noFill/>
        </p:spPr>
        <p:txBody>
          <a:bodyPr wrap="none" rtlCol="0">
            <a:spAutoFit/>
          </a:bodyPr>
          <a:lstStyle/>
          <a:p>
            <a:r>
              <a:rPr lang="en-US" sz="3200" dirty="0" smtClean="0">
                <a:solidFill>
                  <a:srgbClr val="266C42"/>
                </a:solidFill>
              </a:rPr>
              <a:t>Agenda</a:t>
            </a:r>
            <a:endParaRPr lang="en-US" sz="3200" dirty="0">
              <a:solidFill>
                <a:srgbClr val="266C42"/>
              </a:solidFill>
            </a:endParaRPr>
          </a:p>
        </p:txBody>
      </p:sp>
      <p:sp>
        <p:nvSpPr>
          <p:cNvPr id="17" name="TextBox 16"/>
          <p:cNvSpPr txBox="1"/>
          <p:nvPr/>
        </p:nvSpPr>
        <p:spPr>
          <a:xfrm>
            <a:off x="533400" y="1145199"/>
            <a:ext cx="8045116" cy="5386090"/>
          </a:xfrm>
          <a:prstGeom prst="rect">
            <a:avLst/>
          </a:prstGeom>
          <a:noFill/>
        </p:spPr>
        <p:txBody>
          <a:bodyPr wrap="square" rtlCol="0">
            <a:spAutoFit/>
          </a:bodyPr>
          <a:lstStyle/>
          <a:p>
            <a:r>
              <a:rPr lang="en-US" sz="2000" dirty="0" smtClean="0">
                <a:solidFill>
                  <a:srgbClr val="266C42"/>
                </a:solidFill>
                <a:effectLst>
                  <a:outerShdw blurRad="38100" dist="38100" dir="2700000" algn="tl">
                    <a:srgbClr val="000000">
                      <a:alpha val="43137"/>
                    </a:srgbClr>
                  </a:outerShdw>
                </a:effectLst>
              </a:rPr>
              <a:t>Fostering an Excellence-based Culture</a:t>
            </a:r>
          </a:p>
          <a:p>
            <a:endParaRPr lang="en-US" dirty="0" smtClean="0"/>
          </a:p>
          <a:p>
            <a:endParaRPr lang="en-US" i="1" dirty="0"/>
          </a:p>
          <a:p>
            <a:r>
              <a:rPr lang="en-US" i="1" dirty="0" smtClean="0"/>
              <a:t>Objectives: </a:t>
            </a:r>
          </a:p>
          <a:p>
            <a:pPr marL="342900" indent="-342900">
              <a:buFont typeface="+mj-lt"/>
              <a:buAutoNum type="arabicPeriod"/>
            </a:pPr>
            <a:r>
              <a:rPr lang="en-US" i="1" dirty="0" smtClean="0"/>
              <a:t>Understand our roles in supporting an effective cascade of the 2016-2021 Strategic Plan</a:t>
            </a:r>
            <a:endParaRPr lang="en-US" i="1" dirty="0"/>
          </a:p>
          <a:p>
            <a:pPr marL="342900" indent="-342900">
              <a:buFont typeface="+mj-lt"/>
              <a:buAutoNum type="arabicPeriod"/>
            </a:pPr>
            <a:r>
              <a:rPr lang="en-US" i="1" dirty="0"/>
              <a:t>Align </a:t>
            </a:r>
            <a:r>
              <a:rPr lang="en-US" i="1" dirty="0" smtClean="0"/>
              <a:t>S/C/Ds with WSU </a:t>
            </a:r>
            <a:r>
              <a:rPr lang="en-US" i="1" dirty="0"/>
              <a:t>Vision/Mission/Values</a:t>
            </a:r>
          </a:p>
          <a:p>
            <a:pPr marL="342900" indent="-342900">
              <a:buFont typeface="+mj-lt"/>
              <a:buAutoNum type="arabicPeriod"/>
            </a:pPr>
            <a:r>
              <a:rPr lang="en-US" i="1" dirty="0" smtClean="0"/>
              <a:t>Prepare leaders and individuals to embrace and lead change</a:t>
            </a:r>
          </a:p>
          <a:p>
            <a:endParaRPr lang="en-US" i="1" dirty="0" smtClean="0"/>
          </a:p>
          <a:p>
            <a:endParaRPr lang="en-US" dirty="0" smtClean="0"/>
          </a:p>
          <a:p>
            <a:r>
              <a:rPr lang="en-US" dirty="0" smtClean="0"/>
              <a:t>	Strategic Plan Review								15 min</a:t>
            </a:r>
          </a:p>
          <a:p>
            <a:r>
              <a:rPr lang="en-US" dirty="0" smtClean="0"/>
              <a:t>	Envisioning a Compelling Future						30 min</a:t>
            </a:r>
            <a:endParaRPr lang="en-US" dirty="0"/>
          </a:p>
          <a:p>
            <a:r>
              <a:rPr lang="en-US" dirty="0" smtClean="0"/>
              <a:t>	Values in Action									30 min</a:t>
            </a:r>
          </a:p>
          <a:p>
            <a:r>
              <a:rPr lang="en-US" dirty="0" smtClean="0"/>
              <a:t>	Our Roles – Making Change Happen					20 min</a:t>
            </a:r>
          </a:p>
          <a:p>
            <a:r>
              <a:rPr lang="en-US" dirty="0" smtClean="0"/>
              <a:t>	Toolkit and Support									15 min</a:t>
            </a:r>
          </a:p>
          <a:p>
            <a:r>
              <a:rPr lang="en-US" dirty="0" smtClean="0"/>
              <a:t>	Commitments and Next Steps						10 min</a:t>
            </a:r>
          </a:p>
          <a:p>
            <a:endParaRPr lang="en-US" dirty="0"/>
          </a:p>
          <a:p>
            <a:r>
              <a:rPr lang="en-US" dirty="0" smtClean="0"/>
              <a:t>	Total 										       120 min </a:t>
            </a:r>
          </a:p>
          <a:p>
            <a:pPr marL="285750" indent="-285750">
              <a:buFont typeface="Arial" panose="020B0604020202020204" pitchFamily="34" charset="0"/>
              <a:buChar char="•"/>
            </a:pPr>
            <a:endParaRPr lang="en-US" dirty="0"/>
          </a:p>
        </p:txBody>
      </p:sp>
      <p:cxnSp>
        <p:nvCxnSpPr>
          <p:cNvPr id="7" name="Straight Connector 6"/>
          <p:cNvCxnSpPr>
            <a:endCxn id="17" idx="0"/>
          </p:cNvCxnSpPr>
          <p:nvPr/>
        </p:nvCxnSpPr>
        <p:spPr>
          <a:xfrm>
            <a:off x="634598" y="1129129"/>
            <a:ext cx="3921360" cy="16070"/>
          </a:xfrm>
          <a:prstGeom prst="line">
            <a:avLst/>
          </a:prstGeom>
          <a:ln w="19050">
            <a:solidFill>
              <a:srgbClr val="FFC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79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17" name="TextBox 16"/>
          <p:cNvSpPr txBox="1"/>
          <p:nvPr/>
        </p:nvSpPr>
        <p:spPr>
          <a:xfrm>
            <a:off x="759029" y="546747"/>
            <a:ext cx="4936736" cy="523220"/>
          </a:xfrm>
          <a:prstGeom prst="rect">
            <a:avLst/>
          </a:prstGeom>
          <a:noFill/>
        </p:spPr>
        <p:txBody>
          <a:bodyPr wrap="none" rtlCol="0">
            <a:spAutoFit/>
          </a:bodyPr>
          <a:lstStyle/>
          <a:p>
            <a:r>
              <a:rPr lang="en-US" sz="2800" dirty="0" smtClean="0">
                <a:solidFill>
                  <a:srgbClr val="266C42"/>
                </a:solidFill>
              </a:rPr>
              <a:t>Our Roles – Who is Responsible?</a:t>
            </a:r>
            <a:endParaRPr lang="en-US" sz="2800" dirty="0">
              <a:solidFill>
                <a:srgbClr val="266C4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40" y="1454577"/>
            <a:ext cx="4328301" cy="27918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07628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17" name="TextBox 16"/>
          <p:cNvSpPr txBox="1"/>
          <p:nvPr/>
        </p:nvSpPr>
        <p:spPr>
          <a:xfrm>
            <a:off x="759029" y="724873"/>
            <a:ext cx="5819670" cy="954107"/>
          </a:xfrm>
          <a:prstGeom prst="rect">
            <a:avLst/>
          </a:prstGeom>
          <a:noFill/>
        </p:spPr>
        <p:txBody>
          <a:bodyPr wrap="none" rtlCol="0">
            <a:spAutoFit/>
          </a:bodyPr>
          <a:lstStyle/>
          <a:p>
            <a:r>
              <a:rPr lang="en-US" sz="2800" dirty="0" smtClean="0">
                <a:solidFill>
                  <a:srgbClr val="266C42"/>
                </a:solidFill>
              </a:rPr>
              <a:t>You Can’t Step in the Same River Twice</a:t>
            </a:r>
            <a:br>
              <a:rPr lang="en-US" sz="2800" dirty="0" smtClean="0">
                <a:solidFill>
                  <a:srgbClr val="266C42"/>
                </a:solidFill>
              </a:rPr>
            </a:br>
            <a:endParaRPr lang="en-US" sz="2800" dirty="0">
              <a:solidFill>
                <a:srgbClr val="266C42"/>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091" y="1504809"/>
            <a:ext cx="5171533" cy="38786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0462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67"/>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10" name="TextBox 9"/>
          <p:cNvSpPr txBox="1"/>
          <p:nvPr/>
        </p:nvSpPr>
        <p:spPr>
          <a:xfrm>
            <a:off x="199876" y="476012"/>
            <a:ext cx="8194551" cy="523220"/>
          </a:xfrm>
          <a:prstGeom prst="rect">
            <a:avLst/>
          </a:prstGeom>
          <a:noFill/>
        </p:spPr>
        <p:txBody>
          <a:bodyPr wrap="none" rtlCol="0">
            <a:spAutoFit/>
          </a:bodyPr>
          <a:lstStyle/>
          <a:p>
            <a:r>
              <a:rPr lang="en-US" sz="2800" dirty="0" smtClean="0">
                <a:solidFill>
                  <a:srgbClr val="266C42"/>
                </a:solidFill>
              </a:rPr>
              <a:t>Our Roles – Working Together to Make Change Happen</a:t>
            </a:r>
            <a:endParaRPr lang="en-US" sz="2800" dirty="0">
              <a:solidFill>
                <a:srgbClr val="266C42"/>
              </a:solidFill>
            </a:endParaRPr>
          </a:p>
        </p:txBody>
      </p:sp>
      <p:grpSp>
        <p:nvGrpSpPr>
          <p:cNvPr id="12" name="Group 11"/>
          <p:cNvGrpSpPr/>
          <p:nvPr/>
        </p:nvGrpSpPr>
        <p:grpSpPr>
          <a:xfrm>
            <a:off x="123676" y="1280183"/>
            <a:ext cx="8763000" cy="1600200"/>
            <a:chOff x="152400" y="4648200"/>
            <a:chExt cx="8763000" cy="1600200"/>
          </a:xfrm>
        </p:grpSpPr>
        <p:sp>
          <p:nvSpPr>
            <p:cNvPr id="13" name="Chevron 12"/>
            <p:cNvSpPr/>
            <p:nvPr/>
          </p:nvSpPr>
          <p:spPr>
            <a:xfrm>
              <a:off x="152400" y="4648201"/>
              <a:ext cx="3200400" cy="533400"/>
            </a:xfrm>
            <a:prstGeom prst="chevron">
              <a:avLst>
                <a:gd name="adj" fmla="val 41625"/>
              </a:avLst>
            </a:prstGeom>
            <a:solidFill>
              <a:srgbClr val="C050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r>
                <a:rPr lang="en-US" sz="1300" b="1" dirty="0" smtClean="0">
                  <a:solidFill>
                    <a:schemeClr val="bg1">
                      <a:lumMod val="95000"/>
                    </a:schemeClr>
                  </a:solidFill>
                  <a:effectLst>
                    <a:outerShdw blurRad="38100" dist="38100" dir="2700000" algn="tl">
                      <a:srgbClr val="000000">
                        <a:alpha val="43137"/>
                      </a:srgbClr>
                    </a:outerShdw>
                  </a:effectLst>
                </a:rPr>
                <a:t>Planning &amp; Readiness</a:t>
              </a:r>
              <a:endParaRPr lang="en-US" sz="1300" b="1" dirty="0">
                <a:solidFill>
                  <a:schemeClr val="bg1">
                    <a:lumMod val="95000"/>
                  </a:schemeClr>
                </a:solidFill>
                <a:effectLst>
                  <a:outerShdw blurRad="38100" dist="38100" dir="2700000" algn="tl">
                    <a:srgbClr val="000000">
                      <a:alpha val="43137"/>
                    </a:srgbClr>
                  </a:outerShdw>
                </a:effectLst>
              </a:endParaRPr>
            </a:p>
          </p:txBody>
        </p:sp>
        <p:sp>
          <p:nvSpPr>
            <p:cNvPr id="14" name="Chevron 13"/>
            <p:cNvSpPr/>
            <p:nvPr/>
          </p:nvSpPr>
          <p:spPr>
            <a:xfrm>
              <a:off x="3200400" y="4648200"/>
              <a:ext cx="3124200" cy="533400"/>
            </a:xfrm>
            <a:prstGeom prst="chevron">
              <a:avLst>
                <a:gd name="adj" fmla="val 41625"/>
              </a:avLst>
            </a:prstGeom>
            <a:solidFill>
              <a:srgbClr val="BD9B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1"/>
            <a:lstStyle/>
            <a:p>
              <a:pPr algn="ctr"/>
              <a:r>
                <a:rPr lang="en-US" sz="1300" b="1" dirty="0" smtClean="0">
                  <a:solidFill>
                    <a:schemeClr val="bg1">
                      <a:lumMod val="95000"/>
                    </a:schemeClr>
                  </a:solidFill>
                  <a:effectLst>
                    <a:outerShdw blurRad="38100" dist="38100" dir="2700000" algn="tl">
                      <a:srgbClr val="000000">
                        <a:alpha val="43137"/>
                      </a:srgbClr>
                    </a:outerShdw>
                  </a:effectLst>
                </a:rPr>
                <a:t>Communication &amp; Engagement</a:t>
              </a:r>
              <a:endParaRPr lang="en-US" sz="1300" b="1" dirty="0">
                <a:solidFill>
                  <a:schemeClr val="bg1">
                    <a:lumMod val="95000"/>
                  </a:schemeClr>
                </a:solidFill>
                <a:effectLst>
                  <a:outerShdw blurRad="38100" dist="38100" dir="2700000" algn="tl">
                    <a:srgbClr val="000000">
                      <a:alpha val="43137"/>
                    </a:srgbClr>
                  </a:outerShdw>
                </a:effectLst>
              </a:endParaRPr>
            </a:p>
          </p:txBody>
        </p:sp>
        <p:sp>
          <p:nvSpPr>
            <p:cNvPr id="15" name="Chevron 14"/>
            <p:cNvSpPr/>
            <p:nvPr/>
          </p:nvSpPr>
          <p:spPr>
            <a:xfrm>
              <a:off x="6172200" y="4648201"/>
              <a:ext cx="2743200" cy="533399"/>
            </a:xfrm>
            <a:prstGeom prst="chevron">
              <a:avLst>
                <a:gd name="adj" fmla="val 41625"/>
              </a:avLst>
            </a:prstGeom>
            <a:solidFill>
              <a:srgbClr val="7794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300" b="1" dirty="0" smtClean="0">
                  <a:solidFill>
                    <a:schemeClr val="bg1">
                      <a:lumMod val="95000"/>
                    </a:schemeClr>
                  </a:solidFill>
                  <a:effectLst>
                    <a:outerShdw blurRad="38100" dist="38100" dir="2700000" algn="tl">
                      <a:srgbClr val="000000">
                        <a:alpha val="43137"/>
                      </a:srgbClr>
                    </a:outerShdw>
                  </a:effectLst>
                </a:rPr>
                <a:t>Implement &amp; </a:t>
              </a:r>
              <a:r>
                <a:rPr lang="en-US" sz="1300" b="1" dirty="0">
                  <a:solidFill>
                    <a:schemeClr val="bg1">
                      <a:lumMod val="95000"/>
                    </a:schemeClr>
                  </a:solidFill>
                  <a:effectLst>
                    <a:outerShdw blurRad="38100" dist="38100" dir="2700000" algn="tl">
                      <a:srgbClr val="000000">
                        <a:alpha val="43137"/>
                      </a:srgbClr>
                    </a:outerShdw>
                  </a:effectLst>
                </a:rPr>
                <a:t>S</a:t>
              </a:r>
              <a:r>
                <a:rPr lang="en-US" sz="1300" b="1" dirty="0" smtClean="0">
                  <a:solidFill>
                    <a:schemeClr val="bg1">
                      <a:lumMod val="95000"/>
                    </a:schemeClr>
                  </a:solidFill>
                  <a:effectLst>
                    <a:outerShdw blurRad="38100" dist="38100" dir="2700000" algn="tl">
                      <a:srgbClr val="000000">
                        <a:alpha val="43137"/>
                      </a:srgbClr>
                    </a:outerShdw>
                  </a:effectLst>
                </a:rPr>
                <a:t>ustain Change</a:t>
              </a:r>
              <a:endParaRPr lang="en-US" sz="1300" b="1" dirty="0">
                <a:solidFill>
                  <a:schemeClr val="bg1">
                    <a:lumMod val="95000"/>
                  </a:schemeClr>
                </a:solidFill>
                <a:effectLst>
                  <a:outerShdw blurRad="38100" dist="38100" dir="2700000" algn="tl">
                    <a:srgbClr val="000000">
                      <a:alpha val="43137"/>
                    </a:srgbClr>
                  </a:outerShdw>
                </a:effectLst>
              </a:endParaRPr>
            </a:p>
          </p:txBody>
        </p:sp>
        <p:sp>
          <p:nvSpPr>
            <p:cNvPr id="16" name="Rectangle 15"/>
            <p:cNvSpPr/>
            <p:nvPr/>
          </p:nvSpPr>
          <p:spPr>
            <a:xfrm>
              <a:off x="228600" y="5257800"/>
              <a:ext cx="2971800" cy="609600"/>
            </a:xfrm>
            <a:prstGeom prst="rect">
              <a:avLst/>
            </a:prstGeom>
            <a:solidFill>
              <a:srgbClr val="C0504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en-US" sz="1100" b="1" dirty="0" smtClean="0">
                  <a:effectLst>
                    <a:outerShdw blurRad="38100" dist="38100" dir="2700000" algn="tl">
                      <a:srgbClr val="000000">
                        <a:alpha val="43137"/>
                      </a:srgbClr>
                    </a:outerShdw>
                  </a:effectLst>
                </a:rPr>
                <a:t>Generate Awareness</a:t>
              </a:r>
              <a:endParaRPr lang="en-US" sz="1100" b="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1100" b="1" dirty="0" smtClean="0">
                  <a:effectLst>
                    <a:outerShdw blurRad="38100" dist="38100" dir="2700000" algn="tl">
                      <a:srgbClr val="000000">
                        <a:alpha val="43137"/>
                      </a:srgbClr>
                    </a:outerShdw>
                  </a:effectLst>
                </a:rPr>
                <a:t>Link to Outcomes /Build Case for Change </a:t>
              </a:r>
              <a:endParaRPr lang="en-US" sz="1100" b="1" dirty="0">
                <a:effectLst>
                  <a:outerShdw blurRad="38100" dist="38100" dir="2700000" algn="tl">
                    <a:srgbClr val="000000">
                      <a:alpha val="43137"/>
                    </a:srgbClr>
                  </a:outerShdw>
                </a:effectLst>
              </a:endParaRPr>
            </a:p>
            <a:p>
              <a:pPr marL="171450" indent="-171450">
                <a:buFont typeface="Arial" panose="020B0604020202020204" pitchFamily="34" charset="0"/>
                <a:buChar char="•"/>
              </a:pPr>
              <a:r>
                <a:rPr lang="en-US" sz="1100" b="1" dirty="0" smtClean="0">
                  <a:effectLst>
                    <a:outerShdw blurRad="38100" dist="38100" dir="2700000" algn="tl">
                      <a:srgbClr val="000000">
                        <a:alpha val="43137"/>
                      </a:srgbClr>
                    </a:outerShdw>
                  </a:effectLst>
                </a:rPr>
                <a:t>Commit &amp; Set Direction</a:t>
              </a:r>
            </a:p>
          </p:txBody>
        </p:sp>
        <p:sp>
          <p:nvSpPr>
            <p:cNvPr id="17" name="Rectangle 16"/>
            <p:cNvSpPr/>
            <p:nvPr/>
          </p:nvSpPr>
          <p:spPr>
            <a:xfrm>
              <a:off x="3276600" y="5257800"/>
              <a:ext cx="2895600" cy="609600"/>
            </a:xfrm>
            <a:prstGeom prst="rect">
              <a:avLst/>
            </a:prstGeom>
            <a:solidFill>
              <a:srgbClr val="BD9B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en-US" sz="1100" b="1" dirty="0" smtClean="0">
                  <a:effectLst>
                    <a:outerShdw blurRad="38100" dist="38100" dir="2700000" algn="tl">
                      <a:srgbClr val="000000">
                        <a:alpha val="43137"/>
                      </a:srgbClr>
                    </a:outerShdw>
                  </a:effectLst>
                </a:rPr>
                <a:t>Communicate</a:t>
              </a:r>
            </a:p>
            <a:p>
              <a:pPr marL="171450" indent="-171450">
                <a:buFont typeface="Arial" panose="020B0604020202020204" pitchFamily="34" charset="0"/>
                <a:buChar char="•"/>
              </a:pPr>
              <a:r>
                <a:rPr lang="en-US" sz="1100" b="1" dirty="0" smtClean="0">
                  <a:effectLst>
                    <a:outerShdw blurRad="38100" dist="38100" dir="2700000" algn="tl">
                      <a:srgbClr val="000000">
                        <a:alpha val="43137"/>
                      </a:srgbClr>
                    </a:outerShdw>
                  </a:effectLst>
                </a:rPr>
                <a:t>Enable &amp; Empower Others to Act</a:t>
              </a:r>
            </a:p>
            <a:p>
              <a:pPr marL="171450" indent="-171450">
                <a:buFont typeface="Arial" panose="020B0604020202020204" pitchFamily="34" charset="0"/>
                <a:buChar char="•"/>
              </a:pPr>
              <a:r>
                <a:rPr lang="en-US" sz="1100" b="1" dirty="0" smtClean="0">
                  <a:effectLst>
                    <a:outerShdw blurRad="38100" dist="38100" dir="2700000" algn="tl">
                      <a:srgbClr val="000000">
                        <a:alpha val="43137"/>
                      </a:srgbClr>
                    </a:outerShdw>
                  </a:effectLst>
                </a:rPr>
                <a:t>Create Short-term Wins</a:t>
              </a:r>
              <a:endParaRPr lang="en-US" sz="1100" b="1" dirty="0">
                <a:effectLst>
                  <a:outerShdw blurRad="38100" dist="38100" dir="2700000" algn="tl">
                    <a:srgbClr val="000000">
                      <a:alpha val="43137"/>
                    </a:srgbClr>
                  </a:outerShdw>
                </a:effectLst>
              </a:endParaRPr>
            </a:p>
          </p:txBody>
        </p:sp>
        <p:sp>
          <p:nvSpPr>
            <p:cNvPr id="18" name="Rectangle 17"/>
            <p:cNvSpPr/>
            <p:nvPr/>
          </p:nvSpPr>
          <p:spPr>
            <a:xfrm>
              <a:off x="6265337" y="5257800"/>
              <a:ext cx="2497663" cy="609600"/>
            </a:xfrm>
            <a:prstGeom prst="rect">
              <a:avLst/>
            </a:prstGeom>
            <a:solidFill>
              <a:srgbClr val="7794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en-US" sz="1100" b="1" dirty="0" smtClean="0">
                  <a:effectLst>
                    <a:outerShdw blurRad="38100" dist="38100" dir="2700000" algn="tl">
                      <a:srgbClr val="000000">
                        <a:alpha val="43137"/>
                      </a:srgbClr>
                    </a:outerShdw>
                  </a:effectLst>
                </a:rPr>
                <a:t>Monitor &amp; Adjust; Use Data to Learn</a:t>
              </a:r>
            </a:p>
            <a:p>
              <a:pPr marL="171450" indent="-171450">
                <a:buFont typeface="Arial" panose="020B0604020202020204" pitchFamily="34" charset="0"/>
                <a:buChar char="•"/>
              </a:pPr>
              <a:r>
                <a:rPr lang="en-US" sz="1100" b="1" dirty="0" smtClean="0">
                  <a:effectLst>
                    <a:outerShdw blurRad="38100" dist="38100" dir="2700000" algn="tl">
                      <a:srgbClr val="000000">
                        <a:alpha val="43137"/>
                      </a:srgbClr>
                    </a:outerShdw>
                  </a:effectLst>
                </a:rPr>
                <a:t>Align Systems &amp; Processes</a:t>
              </a:r>
            </a:p>
            <a:p>
              <a:pPr marL="171450" indent="-171450">
                <a:buFont typeface="Arial" panose="020B0604020202020204" pitchFamily="34" charset="0"/>
                <a:buChar char="•"/>
              </a:pPr>
              <a:r>
                <a:rPr lang="en-US" sz="1100" b="1" dirty="0" smtClean="0">
                  <a:effectLst>
                    <a:outerShdw blurRad="38100" dist="38100" dir="2700000" algn="tl">
                      <a:srgbClr val="000000">
                        <a:alpha val="43137"/>
                      </a:srgbClr>
                    </a:outerShdw>
                  </a:effectLst>
                </a:rPr>
                <a:t>Embed into Culture – Continue Cycle</a:t>
              </a:r>
            </a:p>
          </p:txBody>
        </p:sp>
        <p:sp>
          <p:nvSpPr>
            <p:cNvPr id="19" name="Rectangle 18"/>
            <p:cNvSpPr/>
            <p:nvPr/>
          </p:nvSpPr>
          <p:spPr>
            <a:xfrm>
              <a:off x="228600" y="5943600"/>
              <a:ext cx="8534400" cy="304800"/>
            </a:xfrm>
            <a:prstGeom prst="rect">
              <a:avLst/>
            </a:prstGeom>
            <a:gradFill flip="none" rotWithShape="1">
              <a:gsLst>
                <a:gs pos="0">
                  <a:srgbClr val="C0504D"/>
                </a:gs>
                <a:gs pos="87374">
                  <a:srgbClr val="77943C"/>
                </a:gs>
                <a:gs pos="52000">
                  <a:srgbClr val="BD9B53"/>
                </a:gs>
                <a:gs pos="83000">
                  <a:srgbClr val="9BBB59"/>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effectLst>
                    <a:outerShdw blurRad="38100" dist="38100" dir="2700000" algn="tl">
                      <a:srgbClr val="000000">
                        <a:alpha val="43137"/>
                      </a:srgbClr>
                    </a:outerShdw>
                  </a:effectLst>
                </a:rPr>
                <a:t>  Strategic                                   				  Operational	</a:t>
              </a:r>
              <a:r>
                <a:rPr lang="en-US" sz="1200" b="1" dirty="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	   	      			   Tactical</a:t>
              </a:r>
              <a:endParaRPr lang="en-US" sz="1200" b="1" dirty="0">
                <a:effectLst>
                  <a:outerShdw blurRad="38100" dist="38100" dir="2700000" algn="tl">
                    <a:srgbClr val="000000">
                      <a:alpha val="43137"/>
                    </a:srgbClr>
                  </a:outerShdw>
                </a:effectLst>
              </a:endParaRPr>
            </a:p>
          </p:txBody>
        </p:sp>
      </p:grpSp>
      <p:sp>
        <p:nvSpPr>
          <p:cNvPr id="5" name="Pentagon 4"/>
          <p:cNvSpPr/>
          <p:nvPr/>
        </p:nvSpPr>
        <p:spPr>
          <a:xfrm>
            <a:off x="199876" y="3122269"/>
            <a:ext cx="8686800" cy="796592"/>
          </a:xfrm>
          <a:prstGeom prst="homePlate">
            <a:avLst/>
          </a:prstGeom>
          <a:gradFill flip="none" rotWithShape="1">
            <a:gsLst>
              <a:gs pos="48000">
                <a:srgbClr val="BD9B53"/>
              </a:gs>
              <a:gs pos="17000">
                <a:srgbClr val="C0504D"/>
              </a:gs>
              <a:gs pos="84000">
                <a:srgbClr val="77943C"/>
              </a:gs>
            </a:gsLst>
            <a:lin ang="0" scaled="1"/>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1400" dirty="0" smtClean="0"/>
              <a:t>Leaders</a:t>
            </a:r>
            <a:r>
              <a:rPr lang="en-US" dirty="0" smtClean="0"/>
              <a:t>    	</a:t>
            </a:r>
            <a:r>
              <a:rPr lang="en-US" sz="1100" dirty="0" smtClean="0"/>
              <a:t>Personalize, Readies self &amp; team	Leads Cascade, Supports Action Plans, solicits 	Monitors  activity and outcomes</a:t>
            </a:r>
          </a:p>
          <a:p>
            <a:r>
              <a:rPr lang="en-US" sz="1100" dirty="0"/>
              <a:t>	</a:t>
            </a:r>
            <a:r>
              <a:rPr lang="en-US" sz="1100" dirty="0" smtClean="0"/>
              <a:t>	for change, builds case, aligns team 	</a:t>
            </a:r>
            <a:r>
              <a:rPr lang="en-US" sz="1100" dirty="0"/>
              <a:t> feedback </a:t>
            </a:r>
            <a:r>
              <a:rPr lang="en-US" sz="1100" dirty="0" smtClean="0"/>
              <a:t>,Reinforces behaviors that embody 	 </a:t>
            </a:r>
            <a:r>
              <a:rPr lang="en-US" sz="1100" dirty="0"/>
              <a:t>Provides data to team and other </a:t>
            </a:r>
            <a:r>
              <a:rPr lang="en-US" sz="1100" dirty="0" smtClean="0"/>
              <a:t>			Models behavior, shares openly		</a:t>
            </a:r>
            <a:r>
              <a:rPr lang="en-US" sz="1100" dirty="0"/>
              <a:t> values </a:t>
            </a:r>
            <a:r>
              <a:rPr lang="en-US" sz="1100" dirty="0" smtClean="0"/>
              <a:t>,participates in activity, integrates into 	leaders, process improvements	</a:t>
            </a:r>
          </a:p>
          <a:p>
            <a:r>
              <a:rPr lang="en-US" sz="1100" dirty="0" smtClean="0"/>
              <a:t>		Determine measures of success		</a:t>
            </a:r>
            <a:r>
              <a:rPr lang="en-US" sz="1100" dirty="0"/>
              <a:t> team practices</a:t>
            </a:r>
            <a:r>
              <a:rPr lang="en-US" sz="1100" dirty="0" smtClean="0"/>
              <a:t>, reward &amp; recognition</a:t>
            </a:r>
            <a:endParaRPr lang="en-US" sz="1100" dirty="0"/>
          </a:p>
        </p:txBody>
      </p:sp>
      <p:sp>
        <p:nvSpPr>
          <p:cNvPr id="24" name="Pentagon 23"/>
          <p:cNvSpPr/>
          <p:nvPr/>
        </p:nvSpPr>
        <p:spPr>
          <a:xfrm>
            <a:off x="199876" y="4034051"/>
            <a:ext cx="8686800" cy="796592"/>
          </a:xfrm>
          <a:prstGeom prst="homePlate">
            <a:avLst/>
          </a:prstGeom>
          <a:gradFill flip="none" rotWithShape="1">
            <a:gsLst>
              <a:gs pos="48000">
                <a:srgbClr val="BD9B53"/>
              </a:gs>
              <a:gs pos="17000">
                <a:srgbClr val="C0504D"/>
              </a:gs>
              <a:gs pos="84000">
                <a:srgbClr val="77943C"/>
              </a:gs>
            </a:gsLst>
            <a:lin ang="0" scaled="1"/>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1400" dirty="0" smtClean="0"/>
              <a:t>Individuals </a:t>
            </a:r>
            <a:r>
              <a:rPr lang="en-US" dirty="0" smtClean="0"/>
              <a:t>  </a:t>
            </a:r>
            <a:r>
              <a:rPr lang="en-US" sz="1100" dirty="0" smtClean="0"/>
              <a:t>Personalize, Readies self for 	</a:t>
            </a:r>
            <a:r>
              <a:rPr lang="en-US" sz="1100" dirty="0"/>
              <a:t>	</a:t>
            </a:r>
            <a:r>
              <a:rPr lang="en-US" sz="1100" dirty="0" smtClean="0"/>
              <a:t>Creates Action Plans,  provides feedback	Use data to learn and make </a:t>
            </a:r>
            <a:r>
              <a:rPr lang="en-US" sz="1100" dirty="0"/>
              <a:t>	</a:t>
            </a:r>
            <a:r>
              <a:rPr lang="en-US" sz="1100" dirty="0" smtClean="0"/>
              <a:t>	</a:t>
            </a:r>
            <a:r>
              <a:rPr lang="en-US" sz="1100" dirty="0"/>
              <a:t> </a:t>
            </a:r>
            <a:r>
              <a:rPr lang="en-US" sz="1100" dirty="0" smtClean="0"/>
              <a:t>		change, aligns own behavior		Recognizes behaviors that embody values,	 </a:t>
            </a:r>
            <a:r>
              <a:rPr lang="en-US" sz="1100" dirty="0"/>
              <a:t>improvements</a:t>
            </a:r>
          </a:p>
          <a:p>
            <a:r>
              <a:rPr lang="en-US" sz="1100" dirty="0" smtClean="0"/>
              <a:t>		</a:t>
            </a:r>
            <a:r>
              <a:rPr lang="en-US" sz="1100" dirty="0"/>
              <a:t> shares openly	</a:t>
            </a:r>
            <a:r>
              <a:rPr lang="en-US" sz="1100" dirty="0" smtClean="0"/>
              <a:t>			participates </a:t>
            </a:r>
            <a:r>
              <a:rPr lang="en-US" sz="1100" dirty="0"/>
              <a:t>in </a:t>
            </a:r>
            <a:r>
              <a:rPr lang="en-US" sz="1100" dirty="0" smtClean="0"/>
              <a:t>activity								</a:t>
            </a:r>
            <a:endParaRPr lang="en-US" sz="1100" dirty="0"/>
          </a:p>
        </p:txBody>
      </p:sp>
      <p:sp>
        <p:nvSpPr>
          <p:cNvPr id="25" name="Pentagon 24"/>
          <p:cNvSpPr/>
          <p:nvPr/>
        </p:nvSpPr>
        <p:spPr>
          <a:xfrm>
            <a:off x="199876" y="4957963"/>
            <a:ext cx="8686800" cy="796592"/>
          </a:xfrm>
          <a:prstGeom prst="homePlate">
            <a:avLst/>
          </a:prstGeom>
          <a:gradFill flip="none" rotWithShape="1">
            <a:gsLst>
              <a:gs pos="48000">
                <a:srgbClr val="BD9B53"/>
              </a:gs>
              <a:gs pos="17000">
                <a:srgbClr val="C0504D"/>
              </a:gs>
              <a:gs pos="84000">
                <a:srgbClr val="77943C"/>
              </a:gs>
            </a:gsLst>
            <a:lin ang="0" scaled="1"/>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1400" dirty="0" smtClean="0"/>
              <a:t>Marketing </a:t>
            </a:r>
            <a:r>
              <a:rPr lang="en-US" dirty="0" smtClean="0"/>
              <a:t>  </a:t>
            </a:r>
            <a:r>
              <a:rPr lang="en-US" sz="1100" dirty="0" smtClean="0"/>
              <a:t>Develops Messaging &amp; 	</a:t>
            </a:r>
            <a:r>
              <a:rPr lang="en-US" sz="1100" dirty="0"/>
              <a:t>	</a:t>
            </a:r>
            <a:r>
              <a:rPr lang="en-US" sz="1100" dirty="0" smtClean="0"/>
              <a:t>	Implements Communication Strategy		Tracks progress </a:t>
            </a:r>
            <a:r>
              <a:rPr lang="en-US" sz="1100" dirty="0"/>
              <a:t>	</a:t>
            </a:r>
            <a:r>
              <a:rPr lang="en-US" sz="1100" dirty="0" smtClean="0"/>
              <a:t>	</a:t>
            </a:r>
            <a:r>
              <a:rPr lang="en-US" sz="1100" dirty="0"/>
              <a:t> </a:t>
            </a:r>
            <a:r>
              <a:rPr lang="en-US" sz="1100" dirty="0" smtClean="0"/>
              <a:t>	</a:t>
            </a:r>
          </a:p>
          <a:p>
            <a:r>
              <a:rPr lang="en-US" sz="1100" dirty="0" smtClean="0"/>
              <a:t>		Communication Strategy		Supports training efforts			Reports successes &amp; makes 				Develops materials</a:t>
            </a:r>
            <a:r>
              <a:rPr lang="en-US" sz="1100" dirty="0"/>
              <a:t>	</a:t>
            </a:r>
            <a:r>
              <a:rPr lang="en-US" sz="1100" dirty="0" smtClean="0"/>
              <a:t>								recommendations</a:t>
            </a:r>
            <a:endParaRPr lang="en-US" sz="1100" dirty="0"/>
          </a:p>
        </p:txBody>
      </p:sp>
      <p:sp>
        <p:nvSpPr>
          <p:cNvPr id="20" name="Pentagon 19"/>
          <p:cNvSpPr/>
          <p:nvPr/>
        </p:nvSpPr>
        <p:spPr>
          <a:xfrm>
            <a:off x="199876" y="5885083"/>
            <a:ext cx="8686800" cy="796592"/>
          </a:xfrm>
          <a:prstGeom prst="homePlate">
            <a:avLst/>
          </a:prstGeom>
          <a:gradFill flip="none" rotWithShape="1">
            <a:gsLst>
              <a:gs pos="48000">
                <a:srgbClr val="BD9B53"/>
              </a:gs>
              <a:gs pos="17000">
                <a:srgbClr val="C0504D"/>
              </a:gs>
              <a:gs pos="84000">
                <a:srgbClr val="77943C"/>
              </a:gs>
            </a:gsLst>
            <a:lin ang="0" scaled="1"/>
            <a:tileRect/>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1400" dirty="0" smtClean="0"/>
              <a:t>HR / OED	</a:t>
            </a:r>
            <a:r>
              <a:rPr lang="en-US" sz="1100" dirty="0" smtClean="0"/>
              <a:t>Develops Learning Strategy	</a:t>
            </a:r>
            <a:r>
              <a:rPr lang="en-US" sz="1100" dirty="0"/>
              <a:t>	</a:t>
            </a:r>
            <a:r>
              <a:rPr lang="en-US" sz="1100" dirty="0" smtClean="0"/>
              <a:t>Supports communication strategy		Tracks progress </a:t>
            </a:r>
            <a:r>
              <a:rPr lang="en-US" sz="1100" dirty="0"/>
              <a:t>	</a:t>
            </a:r>
            <a:r>
              <a:rPr lang="en-US" sz="1100" dirty="0" smtClean="0"/>
              <a:t>	</a:t>
            </a:r>
            <a:r>
              <a:rPr lang="en-US" sz="1100" dirty="0"/>
              <a:t> </a:t>
            </a:r>
            <a:r>
              <a:rPr lang="en-US" sz="1100" dirty="0" smtClean="0"/>
              <a:t>	</a:t>
            </a:r>
          </a:p>
          <a:p>
            <a:r>
              <a:rPr lang="en-US" sz="1100" dirty="0" smtClean="0"/>
              <a:t>		Supports Cascade Meetings		Supports and/or facilitates sessions		Reports successes &amp; makes 				Supports leader &amp; individual </a:t>
            </a:r>
            <a:r>
              <a:rPr lang="en-US" sz="1100" dirty="0"/>
              <a:t>	</a:t>
            </a:r>
            <a:r>
              <a:rPr lang="en-US" sz="1100" dirty="0" smtClean="0"/>
              <a:t>	Supports reward &amp; recognition efforts		recommendations</a:t>
            </a:r>
          </a:p>
          <a:p>
            <a:r>
              <a:rPr lang="en-US" sz="1100" dirty="0"/>
              <a:t>	</a:t>
            </a:r>
            <a:r>
              <a:rPr lang="en-US" sz="1100" dirty="0" smtClean="0"/>
              <a:t>	development				Supports development				Supports process improvements</a:t>
            </a:r>
            <a:endParaRPr lang="en-US" sz="1100" dirty="0"/>
          </a:p>
        </p:txBody>
      </p:sp>
    </p:spTree>
    <p:extLst>
      <p:ext uri="{BB962C8B-B14F-4D97-AF65-F5344CB8AC3E}">
        <p14:creationId xmlns:p14="http://schemas.microsoft.com/office/powerpoint/2010/main" val="16751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5" name="TextBox 4"/>
          <p:cNvSpPr txBox="1"/>
          <p:nvPr/>
        </p:nvSpPr>
        <p:spPr>
          <a:xfrm>
            <a:off x="530170" y="580566"/>
            <a:ext cx="4668073" cy="584775"/>
          </a:xfrm>
          <a:prstGeom prst="rect">
            <a:avLst/>
          </a:prstGeom>
          <a:noFill/>
        </p:spPr>
        <p:txBody>
          <a:bodyPr wrap="none" rtlCol="0">
            <a:spAutoFit/>
          </a:bodyPr>
          <a:lstStyle/>
          <a:p>
            <a:r>
              <a:rPr lang="en-US" sz="3200" dirty="0" smtClean="0">
                <a:solidFill>
                  <a:srgbClr val="266C42"/>
                </a:solidFill>
              </a:rPr>
              <a:t>Facilitation Guide &amp; Toolkit</a:t>
            </a:r>
            <a:endParaRPr lang="en-US" sz="3200" dirty="0">
              <a:solidFill>
                <a:srgbClr val="266C42"/>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4103">
            <a:off x="4713769" y="1752440"/>
            <a:ext cx="2992475" cy="378474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07827">
            <a:off x="922091" y="1673329"/>
            <a:ext cx="3070124" cy="3821674"/>
          </a:xfrm>
          <a:prstGeom prst="rect">
            <a:avLst/>
          </a:prstGeom>
        </p:spPr>
      </p:pic>
      <p:sp>
        <p:nvSpPr>
          <p:cNvPr id="9" name="TextBox 8"/>
          <p:cNvSpPr txBox="1"/>
          <p:nvPr/>
        </p:nvSpPr>
        <p:spPr>
          <a:xfrm>
            <a:off x="1608621" y="5529039"/>
            <a:ext cx="1831142" cy="584775"/>
          </a:xfrm>
          <a:prstGeom prst="rect">
            <a:avLst/>
          </a:prstGeom>
          <a:noFill/>
        </p:spPr>
        <p:txBody>
          <a:bodyPr wrap="none" rtlCol="0">
            <a:spAutoFit/>
          </a:bodyPr>
          <a:lstStyle/>
          <a:p>
            <a:r>
              <a:rPr lang="en-US" sz="3200" dirty="0" smtClean="0">
                <a:solidFill>
                  <a:srgbClr val="266C42"/>
                </a:solidFill>
              </a:rPr>
              <a:t>For now…</a:t>
            </a:r>
            <a:endParaRPr lang="en-US" sz="3200" dirty="0">
              <a:solidFill>
                <a:srgbClr val="266C42"/>
              </a:solidFill>
            </a:endParaRPr>
          </a:p>
        </p:txBody>
      </p:sp>
      <p:sp>
        <p:nvSpPr>
          <p:cNvPr id="12" name="TextBox 11"/>
          <p:cNvSpPr txBox="1"/>
          <p:nvPr/>
        </p:nvSpPr>
        <p:spPr>
          <a:xfrm>
            <a:off x="4805040" y="5598739"/>
            <a:ext cx="1871603" cy="584775"/>
          </a:xfrm>
          <a:prstGeom prst="rect">
            <a:avLst/>
          </a:prstGeom>
          <a:noFill/>
        </p:spPr>
        <p:txBody>
          <a:bodyPr wrap="none" rtlCol="0">
            <a:spAutoFit/>
          </a:bodyPr>
          <a:lstStyle/>
          <a:p>
            <a:r>
              <a:rPr lang="en-US" sz="3200" dirty="0" smtClean="0">
                <a:solidFill>
                  <a:srgbClr val="266C42"/>
                </a:solidFill>
              </a:rPr>
              <a:t>For later…</a:t>
            </a:r>
            <a:endParaRPr lang="en-US" sz="3200" dirty="0">
              <a:solidFill>
                <a:srgbClr val="266C42"/>
              </a:solidFill>
            </a:endParaRPr>
          </a:p>
        </p:txBody>
      </p:sp>
    </p:spTree>
    <p:extLst>
      <p:ext uri="{BB962C8B-B14F-4D97-AF65-F5344CB8AC3E}">
        <p14:creationId xmlns:p14="http://schemas.microsoft.com/office/powerpoint/2010/main" val="1444804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7" name="TextBox 6"/>
          <p:cNvSpPr txBox="1"/>
          <p:nvPr/>
        </p:nvSpPr>
        <p:spPr>
          <a:xfrm>
            <a:off x="530170" y="897440"/>
            <a:ext cx="4792530" cy="584775"/>
          </a:xfrm>
          <a:prstGeom prst="rect">
            <a:avLst/>
          </a:prstGeom>
          <a:noFill/>
        </p:spPr>
        <p:txBody>
          <a:bodyPr wrap="none" rtlCol="0">
            <a:spAutoFit/>
          </a:bodyPr>
          <a:lstStyle/>
          <a:p>
            <a:r>
              <a:rPr lang="en-US" sz="3200" dirty="0" smtClean="0">
                <a:solidFill>
                  <a:srgbClr val="266C42"/>
                </a:solidFill>
              </a:rPr>
              <a:t>Next Steps &amp; Commitments</a:t>
            </a:r>
            <a:endParaRPr lang="en-US" sz="3200" dirty="0">
              <a:solidFill>
                <a:srgbClr val="266C42"/>
              </a:solidFill>
            </a:endParaRPr>
          </a:p>
        </p:txBody>
      </p:sp>
      <p:sp>
        <p:nvSpPr>
          <p:cNvPr id="11" name="TextBox 10"/>
          <p:cNvSpPr txBox="1"/>
          <p:nvPr/>
        </p:nvSpPr>
        <p:spPr>
          <a:xfrm>
            <a:off x="4474982" y="2087153"/>
            <a:ext cx="4309789" cy="1938992"/>
          </a:xfrm>
          <a:prstGeom prst="rect">
            <a:avLst/>
          </a:prstGeom>
          <a:noFill/>
        </p:spPr>
        <p:txBody>
          <a:bodyPr wrap="square" rtlCol="0">
            <a:spAutoFit/>
          </a:bodyPr>
          <a:lstStyle/>
          <a:p>
            <a:pPr marL="457200" indent="-457200">
              <a:buFont typeface="+mj-lt"/>
              <a:buAutoNum type="arabicPeriod"/>
            </a:pPr>
            <a:r>
              <a:rPr lang="en-US" sz="2000" dirty="0" smtClean="0"/>
              <a:t>Schedule Cascade Sessions</a:t>
            </a:r>
          </a:p>
          <a:p>
            <a:pPr marL="457200" indent="-457200">
              <a:buFont typeface="+mj-lt"/>
              <a:buAutoNum type="arabicPeriod"/>
            </a:pPr>
            <a:r>
              <a:rPr lang="en-US" sz="2000" dirty="0" smtClean="0"/>
              <a:t>Take Today’s Input Forward</a:t>
            </a:r>
          </a:p>
          <a:p>
            <a:pPr marL="914400" lvl="1" indent="-457200">
              <a:buFont typeface="Arial" panose="020B0604020202020204" pitchFamily="34" charset="0"/>
              <a:buChar char="•"/>
            </a:pPr>
            <a:r>
              <a:rPr lang="en-US" sz="2000" dirty="0" smtClean="0"/>
              <a:t>What will it take?</a:t>
            </a:r>
          </a:p>
          <a:p>
            <a:pPr marL="914400" lvl="1" indent="-457200">
              <a:buFont typeface="Arial" panose="020B0604020202020204" pitchFamily="34" charset="0"/>
              <a:buChar char="•"/>
            </a:pPr>
            <a:r>
              <a:rPr lang="en-US" sz="2000" dirty="0" smtClean="0"/>
              <a:t>What does it look like?</a:t>
            </a:r>
          </a:p>
          <a:p>
            <a:pPr marL="914400" lvl="1" indent="-457200">
              <a:buFont typeface="Arial" panose="020B0604020202020204" pitchFamily="34" charset="0"/>
              <a:buChar char="•"/>
            </a:pPr>
            <a:r>
              <a:rPr lang="en-US" sz="2000" dirty="0" smtClean="0"/>
              <a:t>How will we track &amp; support?			</a:t>
            </a:r>
            <a:endParaRPr lang="en-US" sz="2000" dirty="0"/>
          </a:p>
        </p:txBody>
      </p:sp>
      <p:grpSp>
        <p:nvGrpSpPr>
          <p:cNvPr id="14" name="Group 13"/>
          <p:cNvGrpSpPr/>
          <p:nvPr/>
        </p:nvGrpSpPr>
        <p:grpSpPr>
          <a:xfrm>
            <a:off x="1003332" y="1831651"/>
            <a:ext cx="3116470" cy="4034469"/>
            <a:chOff x="1155050" y="1969698"/>
            <a:chExt cx="3116470" cy="4034469"/>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96050" y="2428698"/>
              <a:ext cx="4034469" cy="3116470"/>
            </a:xfrm>
            <a:prstGeom prst="rect">
              <a:avLst/>
            </a:prstGeom>
          </p:spPr>
        </p:pic>
        <p:sp>
          <p:nvSpPr>
            <p:cNvPr id="13" name="TextBox 12"/>
            <p:cNvSpPr txBox="1"/>
            <p:nvPr/>
          </p:nvSpPr>
          <p:spPr>
            <a:xfrm>
              <a:off x="1324890" y="2379655"/>
              <a:ext cx="2729114" cy="3293209"/>
            </a:xfrm>
            <a:prstGeom prst="rect">
              <a:avLst/>
            </a:prstGeom>
            <a:noFill/>
          </p:spPr>
          <p:txBody>
            <a:bodyPr wrap="square" rtlCol="0">
              <a:spAutoFit/>
            </a:bodyPr>
            <a:lstStyle/>
            <a:p>
              <a:pPr algn="ctr"/>
              <a:r>
                <a:rPr lang="en-US" sz="3200" i="1" dirty="0" smtClean="0">
                  <a:latin typeface="Chaparral Pro Light" panose="02060403030505090203" pitchFamily="18" charset="0"/>
                </a:rPr>
                <a:t>Commitment is what transforms a promise into reality</a:t>
              </a:r>
            </a:p>
            <a:p>
              <a:endParaRPr lang="en-US" sz="2800" dirty="0">
                <a:latin typeface="Chaparral Pro Light" panose="02060403030505090203" pitchFamily="18" charset="0"/>
              </a:endParaRPr>
            </a:p>
            <a:p>
              <a:endParaRPr lang="en-US" sz="2800" dirty="0" smtClean="0">
                <a:latin typeface="Chaparral Pro Light" panose="02060403030505090203" pitchFamily="18" charset="0"/>
              </a:endParaRPr>
            </a:p>
            <a:p>
              <a:pPr algn="ctr"/>
              <a:r>
                <a:rPr lang="en-US" sz="2400" dirty="0" smtClean="0">
                  <a:latin typeface="Chaparral Pro Light" panose="02060403030505090203" pitchFamily="18" charset="0"/>
                </a:rPr>
                <a:t>Abraham Lincoln</a:t>
              </a:r>
              <a:endParaRPr lang="en-US" sz="2400" dirty="0">
                <a:latin typeface="Chaparral Pro Light" panose="02060403030505090203" pitchFamily="18" charset="0"/>
              </a:endParaRPr>
            </a:p>
          </p:txBody>
        </p:sp>
      </p:grpSp>
    </p:spTree>
    <p:extLst>
      <p:ext uri="{BB962C8B-B14F-4D97-AF65-F5344CB8AC3E}">
        <p14:creationId xmlns:p14="http://schemas.microsoft.com/office/powerpoint/2010/main" val="7193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 y="-3772"/>
            <a:ext cx="9144000" cy="6858000"/>
          </a:xfrm>
          <a:prstGeom prst="rect">
            <a:avLst/>
          </a:prstGeom>
        </p:spPr>
      </p:pic>
      <p:sp>
        <p:nvSpPr>
          <p:cNvPr id="7" name="TextBox 6"/>
          <p:cNvSpPr txBox="1"/>
          <p:nvPr/>
        </p:nvSpPr>
        <p:spPr>
          <a:xfrm>
            <a:off x="530170" y="580566"/>
            <a:ext cx="3736344" cy="584775"/>
          </a:xfrm>
          <a:prstGeom prst="rect">
            <a:avLst/>
          </a:prstGeom>
          <a:noFill/>
        </p:spPr>
        <p:txBody>
          <a:bodyPr wrap="none" rtlCol="0">
            <a:spAutoFit/>
          </a:bodyPr>
          <a:lstStyle/>
          <a:p>
            <a:r>
              <a:rPr lang="en-US" sz="3200" dirty="0" smtClean="0">
                <a:solidFill>
                  <a:srgbClr val="266C42"/>
                </a:solidFill>
              </a:rPr>
              <a:t>Strategic Plan Review</a:t>
            </a:r>
            <a:endParaRPr lang="en-US" sz="3200" dirty="0">
              <a:solidFill>
                <a:srgbClr val="266C42"/>
              </a:solidFill>
            </a:endParaRPr>
          </a:p>
        </p:txBody>
      </p:sp>
      <p:sp>
        <p:nvSpPr>
          <p:cNvPr id="421" name="TextBox 420"/>
          <p:cNvSpPr txBox="1"/>
          <p:nvPr/>
        </p:nvSpPr>
        <p:spPr>
          <a:xfrm>
            <a:off x="1117884" y="1724814"/>
            <a:ext cx="6931982" cy="3785652"/>
          </a:xfrm>
          <a:prstGeom prst="rect">
            <a:avLst/>
          </a:prstGeom>
          <a:noFill/>
        </p:spPr>
        <p:txBody>
          <a:bodyPr wrap="square" rtlCol="0">
            <a:spAutoFit/>
          </a:bodyPr>
          <a:lstStyle/>
          <a:p>
            <a:pPr algn="ctr">
              <a:lnSpc>
                <a:spcPct val="150000"/>
              </a:lnSpc>
            </a:pPr>
            <a:r>
              <a:rPr lang="en-US" sz="2000" i="1" dirty="0" smtClean="0"/>
              <a:t>By 2021, “Distinctively Wayne State” will result in a thriving institution known for academic and research excellence, where every student has a clear pathway to success and the opportunity to flourish in a diverse, collaborative and innovative environment. Through its commitment to research and community engagement, Wayne State will continue to be recognized as a leader in Detroit’s revitalization and will grow its reputation for understanding and addressing urban challenges.</a:t>
            </a:r>
            <a:endParaRPr lang="en-US" sz="2000" i="1" dirty="0"/>
          </a:p>
        </p:txBody>
      </p:sp>
    </p:spTree>
    <p:extLst>
      <p:ext uri="{BB962C8B-B14F-4D97-AF65-F5344CB8AC3E}">
        <p14:creationId xmlns:p14="http://schemas.microsoft.com/office/powerpoint/2010/main" val="86228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pic>
        <p:nvPicPr>
          <p:cNvPr id="9" name="Picture 8"/>
          <p:cNvPicPr>
            <a:picLocks noChangeAspect="1"/>
          </p:cNvPicPr>
          <p:nvPr/>
        </p:nvPicPr>
        <p:blipFill rotWithShape="1">
          <a:blip r:embed="rId4"/>
          <a:srcRect b="73399"/>
          <a:stretch/>
        </p:blipFill>
        <p:spPr>
          <a:xfrm>
            <a:off x="1025479" y="583718"/>
            <a:ext cx="3609954" cy="1141096"/>
          </a:xfrm>
          <a:prstGeom prst="rect">
            <a:avLst/>
          </a:prstGeom>
        </p:spPr>
      </p:pic>
      <p:sp>
        <p:nvSpPr>
          <p:cNvPr id="10" name="TextBox 9"/>
          <p:cNvSpPr txBox="1"/>
          <p:nvPr/>
        </p:nvSpPr>
        <p:spPr>
          <a:xfrm>
            <a:off x="1359069" y="2008356"/>
            <a:ext cx="4520881" cy="2400657"/>
          </a:xfrm>
          <a:prstGeom prst="rect">
            <a:avLst/>
          </a:prstGeom>
          <a:noFill/>
        </p:spPr>
        <p:txBody>
          <a:bodyPr wrap="square" rtlCol="0">
            <a:spAutoFit/>
          </a:bodyPr>
          <a:lstStyle/>
          <a:p>
            <a:pPr>
              <a:lnSpc>
                <a:spcPct val="150000"/>
              </a:lnSpc>
            </a:pPr>
            <a:r>
              <a:rPr lang="en-US" sz="2000" i="1" dirty="0" smtClean="0"/>
              <a:t>WSU will be a pre-eminent, public, urban research university known for academic </a:t>
            </a:r>
            <a:r>
              <a:rPr lang="en-US" sz="2000" i="1" dirty="0" smtClean="0"/>
              <a:t>and research excellence</a:t>
            </a:r>
            <a:r>
              <a:rPr lang="en-US" sz="2000" i="1" dirty="0" smtClean="0"/>
              <a:t>, success across a diverse student body and meaningful engagement in its urban community.</a:t>
            </a:r>
            <a:endParaRPr lang="en-US" sz="2000" i="1" dirty="0"/>
          </a:p>
        </p:txBody>
      </p:sp>
      <p:cxnSp>
        <p:nvCxnSpPr>
          <p:cNvPr id="11" name="Straight Connector 10"/>
          <p:cNvCxnSpPr/>
          <p:nvPr/>
        </p:nvCxnSpPr>
        <p:spPr>
          <a:xfrm>
            <a:off x="1465947" y="1800661"/>
            <a:ext cx="4103580" cy="0"/>
          </a:xfrm>
          <a:prstGeom prst="line">
            <a:avLst/>
          </a:prstGeom>
          <a:ln w="12700">
            <a:solidFill>
              <a:srgbClr val="00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817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pic>
        <p:nvPicPr>
          <p:cNvPr id="8" name="Picture 7"/>
          <p:cNvPicPr>
            <a:picLocks noChangeAspect="1"/>
          </p:cNvPicPr>
          <p:nvPr/>
        </p:nvPicPr>
        <p:blipFill rotWithShape="1">
          <a:blip r:embed="rId4"/>
          <a:srcRect b="73679"/>
          <a:stretch/>
        </p:blipFill>
        <p:spPr>
          <a:xfrm>
            <a:off x="916692" y="909535"/>
            <a:ext cx="4935550" cy="1066877"/>
          </a:xfrm>
          <a:prstGeom prst="rect">
            <a:avLst/>
          </a:prstGeom>
        </p:spPr>
      </p:pic>
      <p:sp>
        <p:nvSpPr>
          <p:cNvPr id="11" name="TextBox 10"/>
          <p:cNvSpPr txBox="1"/>
          <p:nvPr/>
        </p:nvSpPr>
        <p:spPr>
          <a:xfrm>
            <a:off x="1331361" y="2235598"/>
            <a:ext cx="4520881" cy="1938992"/>
          </a:xfrm>
          <a:prstGeom prst="rect">
            <a:avLst/>
          </a:prstGeom>
          <a:noFill/>
        </p:spPr>
        <p:txBody>
          <a:bodyPr wrap="square" rtlCol="0">
            <a:spAutoFit/>
          </a:bodyPr>
          <a:lstStyle/>
          <a:p>
            <a:pPr>
              <a:lnSpc>
                <a:spcPct val="150000"/>
              </a:lnSpc>
            </a:pPr>
            <a:r>
              <a:rPr lang="en-US" sz="2000" i="1" dirty="0" smtClean="0"/>
              <a:t>Wayne State’s mission is to create and advance knowledge, prepare a diverse student body to thrive, and positively impact local and global communities.</a:t>
            </a:r>
            <a:endParaRPr lang="en-US" sz="2000" i="1" dirty="0"/>
          </a:p>
        </p:txBody>
      </p:sp>
      <p:cxnSp>
        <p:nvCxnSpPr>
          <p:cNvPr id="12" name="Straight Connector 11"/>
          <p:cNvCxnSpPr/>
          <p:nvPr/>
        </p:nvCxnSpPr>
        <p:spPr>
          <a:xfrm>
            <a:off x="1442197" y="1981007"/>
            <a:ext cx="3854198" cy="0"/>
          </a:xfrm>
          <a:prstGeom prst="line">
            <a:avLst/>
          </a:prstGeom>
          <a:ln w="12700">
            <a:solidFill>
              <a:srgbClr val="00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62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pic>
        <p:nvPicPr>
          <p:cNvPr id="9" name="Picture 8"/>
          <p:cNvPicPr>
            <a:picLocks noChangeAspect="1"/>
          </p:cNvPicPr>
          <p:nvPr/>
        </p:nvPicPr>
        <p:blipFill rotWithShape="1">
          <a:blip r:embed="rId4"/>
          <a:srcRect b="67502"/>
          <a:stretch/>
        </p:blipFill>
        <p:spPr>
          <a:xfrm>
            <a:off x="724953" y="388934"/>
            <a:ext cx="4750524" cy="1846664"/>
          </a:xfrm>
          <a:prstGeom prst="rect">
            <a:avLst/>
          </a:prstGeom>
        </p:spPr>
      </p:pic>
      <p:sp>
        <p:nvSpPr>
          <p:cNvPr id="10" name="TextBox 9"/>
          <p:cNvSpPr txBox="1"/>
          <p:nvPr/>
        </p:nvSpPr>
        <p:spPr>
          <a:xfrm>
            <a:off x="1109688" y="2498106"/>
            <a:ext cx="4520881" cy="3323987"/>
          </a:xfrm>
          <a:prstGeom prst="rect">
            <a:avLst/>
          </a:prstGeom>
          <a:noFill/>
        </p:spPr>
        <p:txBody>
          <a:bodyPr wrap="square" rtlCol="0">
            <a:spAutoFit/>
          </a:bodyPr>
          <a:lstStyle/>
          <a:p>
            <a:pPr>
              <a:lnSpc>
                <a:spcPct val="150000"/>
              </a:lnSpc>
            </a:pPr>
            <a:r>
              <a:rPr lang="en-US" sz="2000" i="1" dirty="0" smtClean="0"/>
              <a:t>While our vision and mission show where we want to go, our values guide us on the way. They cut across organizational boundaries, bind us culturally, and permeate our strategic and tactical initiatives. They are the defining traits of the Wayne State community.</a:t>
            </a:r>
            <a:endParaRPr lang="en-US" sz="2000" i="1" dirty="0"/>
          </a:p>
        </p:txBody>
      </p:sp>
      <p:cxnSp>
        <p:nvCxnSpPr>
          <p:cNvPr id="11" name="Straight Connector 10"/>
          <p:cNvCxnSpPr/>
          <p:nvPr/>
        </p:nvCxnSpPr>
        <p:spPr>
          <a:xfrm>
            <a:off x="1109688" y="2284657"/>
            <a:ext cx="4103580" cy="0"/>
          </a:xfrm>
          <a:prstGeom prst="line">
            <a:avLst/>
          </a:prstGeom>
          <a:ln w="12700">
            <a:solidFill>
              <a:srgbClr val="00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08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6" name="Rectangle 5"/>
          <p:cNvSpPr/>
          <p:nvPr/>
        </p:nvSpPr>
        <p:spPr>
          <a:xfrm>
            <a:off x="902525" y="1582576"/>
            <a:ext cx="7552706" cy="3785652"/>
          </a:xfrm>
          <a:prstGeom prst="rect">
            <a:avLst/>
          </a:prstGeom>
        </p:spPr>
        <p:txBody>
          <a:bodyPr wrap="square">
            <a:spAutoFit/>
          </a:bodyPr>
          <a:lstStyle/>
          <a:p>
            <a:pPr>
              <a:spcAft>
                <a:spcPts val="1800"/>
              </a:spcAft>
            </a:pPr>
            <a:r>
              <a:rPr lang="en-US" b="1" dirty="0" smtClean="0">
                <a:solidFill>
                  <a:srgbClr val="266C42"/>
                </a:solidFill>
                <a:cs typeface="Helvetica"/>
              </a:rPr>
              <a:t>Collaboration</a:t>
            </a:r>
            <a:r>
              <a:rPr lang="en-US" b="1" dirty="0" smtClean="0">
                <a:cs typeface="Helvetica"/>
              </a:rPr>
              <a:t>   </a:t>
            </a:r>
            <a:r>
              <a:rPr lang="en-US" dirty="0" smtClean="0">
                <a:cs typeface="Helvetica"/>
              </a:rPr>
              <a:t>When </a:t>
            </a:r>
            <a:r>
              <a:rPr lang="en-US" dirty="0">
                <a:cs typeface="Helvetica"/>
              </a:rPr>
              <a:t>we work together, drawing upon various talents and perspectives, we achieve better results.</a:t>
            </a:r>
          </a:p>
          <a:p>
            <a:pPr>
              <a:spcAft>
                <a:spcPts val="1800"/>
              </a:spcAft>
            </a:pPr>
            <a:r>
              <a:rPr lang="en-US" b="1" dirty="0" smtClean="0">
                <a:solidFill>
                  <a:srgbClr val="266C42"/>
                </a:solidFill>
                <a:cs typeface="Helvetica"/>
              </a:rPr>
              <a:t>Integrity</a:t>
            </a:r>
            <a:r>
              <a:rPr lang="en-US" b="1" dirty="0" smtClean="0">
                <a:cs typeface="Helvetica"/>
              </a:rPr>
              <a:t>   </a:t>
            </a:r>
            <a:r>
              <a:rPr lang="en-US" dirty="0">
                <a:cs typeface="Helvetica"/>
              </a:rPr>
              <a:t>We keep our word, live up to </a:t>
            </a:r>
            <a:r>
              <a:rPr lang="en-US" dirty="0" smtClean="0">
                <a:cs typeface="Helvetica"/>
              </a:rPr>
              <a:t>our </a:t>
            </a:r>
            <a:r>
              <a:rPr lang="en-US" dirty="0">
                <a:cs typeface="Helvetica"/>
              </a:rPr>
              <a:t>commitments and are accountable </a:t>
            </a:r>
            <a:r>
              <a:rPr lang="en-US" dirty="0" smtClean="0">
                <a:cs typeface="Helvetica"/>
              </a:rPr>
              <a:t>to </a:t>
            </a:r>
            <a:r>
              <a:rPr lang="en-US" dirty="0">
                <a:cs typeface="Helvetica"/>
              </a:rPr>
              <a:t>ourselves and each other. </a:t>
            </a:r>
          </a:p>
          <a:p>
            <a:pPr>
              <a:spcAft>
                <a:spcPts val="1800"/>
              </a:spcAft>
            </a:pPr>
            <a:r>
              <a:rPr lang="en-US" b="1" dirty="0" smtClean="0">
                <a:solidFill>
                  <a:srgbClr val="266C42"/>
                </a:solidFill>
                <a:cs typeface="Helvetica"/>
              </a:rPr>
              <a:t>Innovation</a:t>
            </a:r>
            <a:r>
              <a:rPr lang="en-US" b="1" dirty="0" smtClean="0">
                <a:cs typeface="Helvetica"/>
              </a:rPr>
              <a:t>   </a:t>
            </a:r>
            <a:r>
              <a:rPr lang="en-US" dirty="0">
                <a:cs typeface="Helvetica"/>
              </a:rPr>
              <a:t>We are unafraid to try new things </a:t>
            </a:r>
            <a:r>
              <a:rPr lang="en-US" dirty="0" smtClean="0">
                <a:cs typeface="Helvetica"/>
              </a:rPr>
              <a:t>and </a:t>
            </a:r>
            <a:r>
              <a:rPr lang="en-US" dirty="0">
                <a:cs typeface="Helvetica"/>
              </a:rPr>
              <a:t>learn by both failure and success.</a:t>
            </a:r>
          </a:p>
          <a:p>
            <a:pPr>
              <a:spcAft>
                <a:spcPts val="1800"/>
              </a:spcAft>
            </a:pPr>
            <a:r>
              <a:rPr lang="en-US" b="1" dirty="0" smtClean="0">
                <a:solidFill>
                  <a:srgbClr val="266C42"/>
                </a:solidFill>
                <a:cs typeface="Helvetica"/>
              </a:rPr>
              <a:t>Excellence</a:t>
            </a:r>
            <a:r>
              <a:rPr lang="en-US" b="1" dirty="0" smtClean="0">
                <a:cs typeface="Helvetica"/>
              </a:rPr>
              <a:t>   </a:t>
            </a:r>
            <a:r>
              <a:rPr lang="en-US" dirty="0">
                <a:cs typeface="Helvetica"/>
              </a:rPr>
              <a:t>We strive for the highest-quality outcomes in everything we do.</a:t>
            </a:r>
          </a:p>
          <a:p>
            <a:pPr>
              <a:spcAft>
                <a:spcPts val="1800"/>
              </a:spcAft>
            </a:pPr>
            <a:r>
              <a:rPr lang="en-US" b="1" dirty="0">
                <a:solidFill>
                  <a:srgbClr val="266C42"/>
                </a:solidFill>
                <a:cs typeface="Helvetica"/>
              </a:rPr>
              <a:t>Diversity and </a:t>
            </a:r>
            <a:r>
              <a:rPr lang="en-US" b="1" dirty="0" smtClean="0">
                <a:solidFill>
                  <a:srgbClr val="266C42"/>
                </a:solidFill>
                <a:cs typeface="Helvetica"/>
              </a:rPr>
              <a:t>Inclusion   </a:t>
            </a:r>
            <a:r>
              <a:rPr lang="en-US" dirty="0">
                <a:cs typeface="Helvetica"/>
              </a:rPr>
              <a:t>We value all people and understand that their unique experiences, talents and perspectives make us a stronger organization and better people.</a:t>
            </a:r>
          </a:p>
        </p:txBody>
      </p:sp>
      <p:sp>
        <p:nvSpPr>
          <p:cNvPr id="7" name="TextBox 6"/>
          <p:cNvSpPr txBox="1"/>
          <p:nvPr/>
        </p:nvSpPr>
        <p:spPr>
          <a:xfrm>
            <a:off x="530170" y="580566"/>
            <a:ext cx="2899383" cy="584775"/>
          </a:xfrm>
          <a:prstGeom prst="rect">
            <a:avLst/>
          </a:prstGeom>
          <a:noFill/>
        </p:spPr>
        <p:txBody>
          <a:bodyPr wrap="none" rtlCol="0">
            <a:spAutoFit/>
          </a:bodyPr>
          <a:lstStyle/>
          <a:p>
            <a:r>
              <a:rPr lang="en-US" sz="3200" dirty="0" smtClean="0">
                <a:solidFill>
                  <a:srgbClr val="266C42"/>
                </a:solidFill>
              </a:rPr>
              <a:t>Our WSU Values</a:t>
            </a:r>
            <a:endParaRPr lang="en-US" sz="3200" dirty="0">
              <a:solidFill>
                <a:srgbClr val="266C42"/>
              </a:solidFill>
            </a:endParaRPr>
          </a:p>
        </p:txBody>
      </p:sp>
    </p:spTree>
    <p:extLst>
      <p:ext uri="{BB962C8B-B14F-4D97-AF65-F5344CB8AC3E}">
        <p14:creationId xmlns:p14="http://schemas.microsoft.com/office/powerpoint/2010/main" val="353373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7" name="TextBox 6"/>
          <p:cNvSpPr txBox="1"/>
          <p:nvPr/>
        </p:nvSpPr>
        <p:spPr>
          <a:xfrm>
            <a:off x="530170" y="580566"/>
            <a:ext cx="3709285" cy="584775"/>
          </a:xfrm>
          <a:prstGeom prst="rect">
            <a:avLst/>
          </a:prstGeom>
          <a:noFill/>
        </p:spPr>
        <p:txBody>
          <a:bodyPr wrap="none" rtlCol="0">
            <a:spAutoFit/>
          </a:bodyPr>
          <a:lstStyle/>
          <a:p>
            <a:r>
              <a:rPr lang="en-US" sz="3200" dirty="0" smtClean="0">
                <a:solidFill>
                  <a:srgbClr val="266C42"/>
                </a:solidFill>
              </a:rPr>
              <a:t>Strategic Focus Areas</a:t>
            </a:r>
            <a:endParaRPr lang="en-US" sz="3200" dirty="0">
              <a:solidFill>
                <a:srgbClr val="266C42"/>
              </a:solidFill>
            </a:endParaRPr>
          </a:p>
        </p:txBody>
      </p:sp>
      <p:sp>
        <p:nvSpPr>
          <p:cNvPr id="8" name="Rectangle 7"/>
          <p:cNvSpPr/>
          <p:nvPr/>
        </p:nvSpPr>
        <p:spPr>
          <a:xfrm>
            <a:off x="753427" y="1560696"/>
            <a:ext cx="7368772" cy="4339650"/>
          </a:xfrm>
          <a:prstGeom prst="rect">
            <a:avLst/>
          </a:prstGeom>
        </p:spPr>
        <p:txBody>
          <a:bodyPr wrap="square">
            <a:spAutoFit/>
          </a:bodyPr>
          <a:lstStyle/>
          <a:p>
            <a:r>
              <a:rPr lang="en-US" sz="3200" baseline="30000" dirty="0">
                <a:cs typeface="Helvetica"/>
              </a:rPr>
              <a:t>Seven strategic focus areas guided our planning. </a:t>
            </a:r>
            <a:r>
              <a:rPr lang="en-US" sz="3200" baseline="30000" dirty="0" smtClean="0">
                <a:cs typeface="Helvetica"/>
              </a:rPr>
              <a:t>In </a:t>
            </a:r>
            <a:r>
              <a:rPr lang="en-US" sz="3200" baseline="30000" dirty="0">
                <a:cs typeface="Helvetica"/>
              </a:rPr>
              <a:t>each of </a:t>
            </a:r>
            <a:r>
              <a:rPr lang="en-US" sz="3200" baseline="30000" dirty="0" smtClean="0">
                <a:cs typeface="Helvetica"/>
              </a:rPr>
              <a:t/>
            </a:r>
            <a:br>
              <a:rPr lang="en-US" sz="3200" baseline="30000" dirty="0" smtClean="0">
                <a:cs typeface="Helvetica"/>
              </a:rPr>
            </a:br>
            <a:r>
              <a:rPr lang="en-US" sz="3200" baseline="30000" dirty="0" smtClean="0">
                <a:cs typeface="Helvetica"/>
              </a:rPr>
              <a:t>these </a:t>
            </a:r>
            <a:r>
              <a:rPr lang="en-US" sz="3200" baseline="30000" dirty="0">
                <a:cs typeface="Helvetica"/>
              </a:rPr>
              <a:t>areas, we’ve identified essential goals to </a:t>
            </a:r>
            <a:r>
              <a:rPr lang="en-US" sz="3200" baseline="30000" dirty="0" smtClean="0">
                <a:cs typeface="Helvetica"/>
              </a:rPr>
              <a:t>achieving the</a:t>
            </a:r>
            <a:br>
              <a:rPr lang="en-US" sz="3200" baseline="30000" dirty="0" smtClean="0">
                <a:cs typeface="Helvetica"/>
              </a:rPr>
            </a:br>
            <a:r>
              <a:rPr lang="en-US" sz="3200" baseline="30000" dirty="0" smtClean="0">
                <a:cs typeface="Helvetica"/>
              </a:rPr>
              <a:t>“</a:t>
            </a:r>
            <a:r>
              <a:rPr lang="en-US" sz="3200" baseline="30000" dirty="0">
                <a:cs typeface="Helvetica"/>
              </a:rPr>
              <a:t>Distinctively Wayne State” student experience</a:t>
            </a:r>
            <a:r>
              <a:rPr lang="en-US" sz="3200" baseline="30000" dirty="0" smtClean="0">
                <a:cs typeface="Helvetica"/>
              </a:rPr>
              <a:t>.</a:t>
            </a:r>
          </a:p>
          <a:p>
            <a:pPr lvl="1"/>
            <a:endParaRPr lang="en-US" sz="2400" baseline="30000" dirty="0">
              <a:cs typeface="Helvetica"/>
            </a:endParaRPr>
          </a:p>
          <a:p>
            <a:pPr marL="800100" lvl="1" indent="-342900">
              <a:lnSpc>
                <a:spcPct val="150000"/>
              </a:lnSpc>
              <a:buFont typeface="Arial"/>
              <a:buChar char="•"/>
            </a:pPr>
            <a:r>
              <a:rPr lang="en-US" sz="2800" baseline="30000" dirty="0" smtClean="0">
                <a:cs typeface="Helvetica"/>
              </a:rPr>
              <a:t>Student Success</a:t>
            </a:r>
          </a:p>
          <a:p>
            <a:pPr marL="800100" lvl="1" indent="-342900">
              <a:lnSpc>
                <a:spcPct val="150000"/>
              </a:lnSpc>
              <a:buFont typeface="Arial"/>
              <a:buChar char="•"/>
            </a:pPr>
            <a:r>
              <a:rPr lang="en-US" sz="2800" baseline="30000" dirty="0" smtClean="0">
                <a:cs typeface="Helvetica"/>
              </a:rPr>
              <a:t>Teaching Excellence</a:t>
            </a:r>
          </a:p>
          <a:p>
            <a:pPr marL="800100" lvl="1" indent="-342900">
              <a:lnSpc>
                <a:spcPct val="150000"/>
              </a:lnSpc>
              <a:buFont typeface="Arial"/>
              <a:buChar char="•"/>
            </a:pPr>
            <a:r>
              <a:rPr lang="en-US" sz="2800" baseline="30000" dirty="0" smtClean="0">
                <a:cs typeface="Helvetica"/>
              </a:rPr>
              <a:t>Diversity and Inclusion</a:t>
            </a:r>
          </a:p>
          <a:p>
            <a:pPr marL="800100" lvl="1" indent="-342900">
              <a:lnSpc>
                <a:spcPct val="150000"/>
              </a:lnSpc>
              <a:buFont typeface="Arial"/>
              <a:buChar char="•"/>
            </a:pPr>
            <a:r>
              <a:rPr lang="en-US" sz="2800" baseline="30000" dirty="0" smtClean="0">
                <a:cs typeface="Helvetica"/>
              </a:rPr>
              <a:t>Community Engagement</a:t>
            </a:r>
          </a:p>
          <a:p>
            <a:pPr marL="800100" lvl="1" indent="-342900">
              <a:lnSpc>
                <a:spcPct val="150000"/>
              </a:lnSpc>
              <a:buFont typeface="Arial"/>
              <a:buChar char="•"/>
            </a:pPr>
            <a:r>
              <a:rPr lang="en-US" sz="2800" baseline="30000" dirty="0" smtClean="0">
                <a:cs typeface="Helvetica"/>
              </a:rPr>
              <a:t>Research</a:t>
            </a:r>
          </a:p>
          <a:p>
            <a:pPr marL="800100" lvl="1" indent="-342900">
              <a:lnSpc>
                <a:spcPct val="150000"/>
              </a:lnSpc>
              <a:buFont typeface="Arial"/>
              <a:buChar char="•"/>
            </a:pPr>
            <a:r>
              <a:rPr lang="en-US" sz="2800" baseline="30000" dirty="0" smtClean="0">
                <a:cs typeface="Helvetica"/>
              </a:rPr>
              <a:t>Entrepreneurship</a:t>
            </a:r>
          </a:p>
          <a:p>
            <a:pPr marL="800100" lvl="1" indent="-342900">
              <a:lnSpc>
                <a:spcPct val="150000"/>
              </a:lnSpc>
              <a:buFont typeface="Arial"/>
              <a:buChar char="•"/>
            </a:pPr>
            <a:r>
              <a:rPr lang="en-US" sz="2800" baseline="30000" dirty="0" smtClean="0">
                <a:cs typeface="Helvetica"/>
              </a:rPr>
              <a:t>Financial Sustainability and Operational Excellence </a:t>
            </a:r>
          </a:p>
        </p:txBody>
      </p:sp>
    </p:spTree>
    <p:extLst>
      <p:ext uri="{BB962C8B-B14F-4D97-AF65-F5344CB8AC3E}">
        <p14:creationId xmlns:p14="http://schemas.microsoft.com/office/powerpoint/2010/main" val="14692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003332" y="1971449"/>
            <a:ext cx="6868963" cy="3754874"/>
          </a:xfrm>
          <a:prstGeom prst="rect">
            <a:avLst/>
          </a:prstGeom>
        </p:spPr>
        <p:txBody>
          <a:bodyPr wrap="square">
            <a:spAutoFit/>
          </a:bodyPr>
          <a:lstStyle/>
          <a:p>
            <a:pPr marL="173736" lvl="1">
              <a:lnSpc>
                <a:spcPct val="150000"/>
              </a:lnSpc>
              <a:spcAft>
                <a:spcPts val="1800"/>
              </a:spcAft>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buFont typeface="Arial"/>
              <a:buChar char="•"/>
            </a:pPr>
            <a:endParaRPr lang="en-US" sz="2400" dirty="0" smtClean="0">
              <a:latin typeface="Helvetica"/>
              <a:cs typeface="Helvetica"/>
            </a:endParaRPr>
          </a:p>
          <a:p>
            <a:pPr lvl="1" indent="-283464">
              <a:lnSpc>
                <a:spcPct val="150000"/>
              </a:lnSpc>
              <a:spcAft>
                <a:spcPts val="1800"/>
              </a:spcAft>
            </a:pPr>
            <a:endParaRPr lang="en-US" sz="2400" dirty="0" smtClean="0">
              <a:latin typeface="Helvetica"/>
              <a:cs typeface="Helvetica"/>
            </a:endParaRPr>
          </a:p>
        </p:txBody>
      </p:sp>
      <p:sp>
        <p:nvSpPr>
          <p:cNvPr id="4" name="Rectangle 3"/>
          <p:cNvSpPr/>
          <p:nvPr/>
        </p:nvSpPr>
        <p:spPr>
          <a:xfrm>
            <a:off x="1887386" y="2428698"/>
            <a:ext cx="4970614" cy="441146"/>
          </a:xfrm>
          <a:prstGeom prst="rect">
            <a:avLst/>
          </a:prstGeom>
        </p:spPr>
        <p:txBody>
          <a:bodyPr wrap="square">
            <a:spAutoFit/>
          </a:bodyPr>
          <a:lstStyle/>
          <a:p>
            <a:pPr marL="342900" indent="-342900">
              <a:lnSpc>
                <a:spcPct val="150000"/>
              </a:lnSpc>
              <a:buFont typeface="Arial"/>
              <a:buChar char="•"/>
            </a:pPr>
            <a:endParaRPr lang="en-US" sz="2400" baseline="30000" dirty="0">
              <a:latin typeface="Helvetica"/>
              <a:cs typeface="Helvetica"/>
            </a:endParaRPr>
          </a:p>
        </p:txBody>
      </p:sp>
      <p:sp>
        <p:nvSpPr>
          <p:cNvPr id="7" name="TextBox 6"/>
          <p:cNvSpPr txBox="1"/>
          <p:nvPr/>
        </p:nvSpPr>
        <p:spPr>
          <a:xfrm>
            <a:off x="530170" y="580566"/>
            <a:ext cx="2867516" cy="584775"/>
          </a:xfrm>
          <a:prstGeom prst="rect">
            <a:avLst/>
          </a:prstGeom>
          <a:noFill/>
        </p:spPr>
        <p:txBody>
          <a:bodyPr wrap="none" rtlCol="0">
            <a:spAutoFit/>
          </a:bodyPr>
          <a:lstStyle/>
          <a:p>
            <a:r>
              <a:rPr lang="en-US" sz="3200" dirty="0" smtClean="0">
                <a:solidFill>
                  <a:srgbClr val="266C42"/>
                </a:solidFill>
              </a:rPr>
              <a:t>Student Success</a:t>
            </a:r>
            <a:endParaRPr lang="en-US" sz="3200" dirty="0">
              <a:solidFill>
                <a:srgbClr val="266C42"/>
              </a:solidFill>
            </a:endParaRPr>
          </a:p>
        </p:txBody>
      </p:sp>
      <p:sp>
        <p:nvSpPr>
          <p:cNvPr id="8" name="Rectangle 7"/>
          <p:cNvSpPr/>
          <p:nvPr/>
        </p:nvSpPr>
        <p:spPr>
          <a:xfrm>
            <a:off x="753427" y="1340507"/>
            <a:ext cx="7368772" cy="5016758"/>
          </a:xfrm>
          <a:prstGeom prst="rect">
            <a:avLst/>
          </a:prstGeom>
        </p:spPr>
        <p:txBody>
          <a:bodyPr wrap="square">
            <a:spAutoFit/>
          </a:bodyPr>
          <a:lstStyle/>
          <a:p>
            <a:r>
              <a:rPr lang="en-US" dirty="0">
                <a:cs typeface="Helvetica"/>
              </a:rPr>
              <a:t>Students are our top priority, and we provide them with the tools and experiences that they need to learn and to succeed. Academic excellence, innovative pedagogies, collaborative and interdisciplinary research, career preparation, global experiences, and deep engagement in cultural diversity within a dynamic urban environment all create a “Distinctively Wayne State” student experience. </a:t>
            </a:r>
          </a:p>
          <a:p>
            <a:pPr lvl="1"/>
            <a:endParaRPr lang="en-US" sz="2400" baseline="30000" dirty="0">
              <a:cs typeface="Helvetica"/>
            </a:endParaRPr>
          </a:p>
          <a:p>
            <a:pPr indent="-283464">
              <a:spcAft>
                <a:spcPts val="1800"/>
              </a:spcAft>
            </a:pPr>
            <a:r>
              <a:rPr lang="en-US" i="1" dirty="0">
                <a:cs typeface="Helvetica"/>
              </a:rPr>
              <a:t>Our goals for this strategic focus area are:</a:t>
            </a:r>
          </a:p>
          <a:p>
            <a:pPr lvl="1" indent="-283464">
              <a:lnSpc>
                <a:spcPct val="110000"/>
              </a:lnSpc>
              <a:spcAft>
                <a:spcPts val="1800"/>
              </a:spcAft>
              <a:buFont typeface="Arial"/>
              <a:buChar char="•"/>
            </a:pPr>
            <a:r>
              <a:rPr lang="en-US" dirty="0">
                <a:cs typeface="Helvetica"/>
              </a:rPr>
              <a:t>Cultivate a culture of student success</a:t>
            </a:r>
          </a:p>
          <a:p>
            <a:pPr lvl="1" indent="-283464">
              <a:lnSpc>
                <a:spcPct val="110000"/>
              </a:lnSpc>
              <a:spcAft>
                <a:spcPts val="1800"/>
              </a:spcAft>
              <a:buFont typeface="Arial"/>
              <a:buChar char="•"/>
            </a:pPr>
            <a:r>
              <a:rPr lang="en-US" dirty="0">
                <a:cs typeface="Helvetica"/>
              </a:rPr>
              <a:t>Create clear academic pathways that support progressive student success</a:t>
            </a:r>
          </a:p>
          <a:p>
            <a:pPr lvl="1" indent="-283464">
              <a:lnSpc>
                <a:spcPct val="110000"/>
              </a:lnSpc>
              <a:spcAft>
                <a:spcPts val="1800"/>
              </a:spcAft>
              <a:buFont typeface="Arial"/>
              <a:buChar char="•"/>
            </a:pPr>
            <a:r>
              <a:rPr lang="en-US" dirty="0">
                <a:cs typeface="Helvetica"/>
              </a:rPr>
              <a:t>Increase retention, progress to degree and graduation rates for all students</a:t>
            </a:r>
          </a:p>
          <a:p>
            <a:pPr lvl="1" indent="-283464">
              <a:lnSpc>
                <a:spcPct val="110000"/>
              </a:lnSpc>
              <a:spcAft>
                <a:spcPts val="1800"/>
              </a:spcAft>
              <a:buFont typeface="Arial"/>
              <a:buChar char="•"/>
            </a:pPr>
            <a:r>
              <a:rPr lang="en-US" dirty="0">
                <a:cs typeface="Helvetica"/>
              </a:rPr>
              <a:t>Enhance academic and career training for all graduate students</a:t>
            </a:r>
          </a:p>
        </p:txBody>
      </p:sp>
    </p:spTree>
    <p:extLst>
      <p:ext uri="{BB962C8B-B14F-4D97-AF65-F5344CB8AC3E}">
        <p14:creationId xmlns:p14="http://schemas.microsoft.com/office/powerpoint/2010/main" val="3542452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TotalTime>
  <Words>3895</Words>
  <Application>Microsoft Office PowerPoint</Application>
  <PresentationFormat>On-screen Show (4:3)</PresentationFormat>
  <Paragraphs>601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Chaparral Pro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Wayne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 Chaney</dc:creator>
  <cp:lastModifiedBy>Katie Marie McDowell</cp:lastModifiedBy>
  <cp:revision>497</cp:revision>
  <cp:lastPrinted>2015-09-08T11:58:04Z</cp:lastPrinted>
  <dcterms:created xsi:type="dcterms:W3CDTF">2015-08-28T12:54:12Z</dcterms:created>
  <dcterms:modified xsi:type="dcterms:W3CDTF">2015-10-21T18:44:11Z</dcterms:modified>
</cp:coreProperties>
</file>